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 id="2147483787" r:id="rId5"/>
  </p:sldMasterIdLst>
  <p:notesMasterIdLst>
    <p:notesMasterId r:id="rId70"/>
  </p:notesMasterIdLst>
  <p:sldIdLst>
    <p:sldId id="256" r:id="rId6"/>
    <p:sldId id="260" r:id="rId7"/>
    <p:sldId id="261" r:id="rId8"/>
    <p:sldId id="383" r:id="rId9"/>
    <p:sldId id="264" r:id="rId10"/>
    <p:sldId id="326" r:id="rId11"/>
    <p:sldId id="327" r:id="rId12"/>
    <p:sldId id="267" r:id="rId13"/>
    <p:sldId id="362" r:id="rId14"/>
    <p:sldId id="268" r:id="rId15"/>
    <p:sldId id="269" r:id="rId16"/>
    <p:sldId id="270" r:id="rId17"/>
    <p:sldId id="271" r:id="rId18"/>
    <p:sldId id="348" r:id="rId19"/>
    <p:sldId id="272" r:id="rId20"/>
    <p:sldId id="363" r:id="rId21"/>
    <p:sldId id="364" r:id="rId22"/>
    <p:sldId id="365" r:id="rId23"/>
    <p:sldId id="366" r:id="rId24"/>
    <p:sldId id="367" r:id="rId25"/>
    <p:sldId id="273" r:id="rId26"/>
    <p:sldId id="274" r:id="rId27"/>
    <p:sldId id="275" r:id="rId28"/>
    <p:sldId id="368" r:id="rId29"/>
    <p:sldId id="369" r:id="rId30"/>
    <p:sldId id="370" r:id="rId31"/>
    <p:sldId id="371" r:id="rId32"/>
    <p:sldId id="372" r:id="rId33"/>
    <p:sldId id="373" r:id="rId34"/>
    <p:sldId id="374" r:id="rId35"/>
    <p:sldId id="375" r:id="rId36"/>
    <p:sldId id="378" r:id="rId37"/>
    <p:sldId id="376" r:id="rId38"/>
    <p:sldId id="377" r:id="rId39"/>
    <p:sldId id="349" r:id="rId40"/>
    <p:sldId id="350" r:id="rId41"/>
    <p:sldId id="351" r:id="rId42"/>
    <p:sldId id="354" r:id="rId43"/>
    <p:sldId id="355" r:id="rId44"/>
    <p:sldId id="356" r:id="rId45"/>
    <p:sldId id="361" r:id="rId46"/>
    <p:sldId id="357" r:id="rId47"/>
    <p:sldId id="358" r:id="rId48"/>
    <p:sldId id="359" r:id="rId49"/>
    <p:sldId id="360" r:id="rId50"/>
    <p:sldId id="352" r:id="rId51"/>
    <p:sldId id="379" r:id="rId52"/>
    <p:sldId id="281" r:id="rId53"/>
    <p:sldId id="282" r:id="rId54"/>
    <p:sldId id="283" r:id="rId55"/>
    <p:sldId id="284" r:id="rId56"/>
    <p:sldId id="285" r:id="rId57"/>
    <p:sldId id="286" r:id="rId58"/>
    <p:sldId id="380" r:id="rId59"/>
    <p:sldId id="287" r:id="rId60"/>
    <p:sldId id="288" r:id="rId61"/>
    <p:sldId id="289" r:id="rId62"/>
    <p:sldId id="290" r:id="rId63"/>
    <p:sldId id="291" r:id="rId64"/>
    <p:sldId id="292" r:id="rId65"/>
    <p:sldId id="293" r:id="rId66"/>
    <p:sldId id="294" r:id="rId67"/>
    <p:sldId id="381" r:id="rId68"/>
    <p:sldId id="382"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262EACEA-A100-4BF3-9753-D2D27E35C56C}">
          <p14:sldIdLst>
            <p14:sldId id="256"/>
            <p14:sldId id="260"/>
            <p14:sldId id="261"/>
            <p14:sldId id="383"/>
            <p14:sldId id="264"/>
            <p14:sldId id="326"/>
            <p14:sldId id="327"/>
            <p14:sldId id="267"/>
            <p14:sldId id="362"/>
            <p14:sldId id="268"/>
            <p14:sldId id="269"/>
            <p14:sldId id="270"/>
            <p14:sldId id="271"/>
            <p14:sldId id="348"/>
          </p14:sldIdLst>
        </p14:section>
        <p14:section name="Mục Chưa có tên" id="{0F274834-25C3-485B-917A-3D711FD877F1}">
          <p14:sldIdLst>
            <p14:sldId id="272"/>
            <p14:sldId id="363"/>
            <p14:sldId id="364"/>
            <p14:sldId id="365"/>
            <p14:sldId id="366"/>
            <p14:sldId id="367"/>
            <p14:sldId id="273"/>
            <p14:sldId id="274"/>
          </p14:sldIdLst>
        </p14:section>
        <p14:section name="Mục Chưa có tên" id="{B0098FEC-2B13-4639-8444-6DF3E309F2DD}">
          <p14:sldIdLst>
            <p14:sldId id="275"/>
            <p14:sldId id="368"/>
            <p14:sldId id="369"/>
            <p14:sldId id="370"/>
            <p14:sldId id="371"/>
            <p14:sldId id="372"/>
            <p14:sldId id="373"/>
            <p14:sldId id="374"/>
            <p14:sldId id="375"/>
            <p14:sldId id="378"/>
            <p14:sldId id="376"/>
            <p14:sldId id="377"/>
          </p14:sldIdLst>
        </p14:section>
        <p14:section name="Mục Chưa có tên" id="{925EB30A-12CE-45F0-B469-6207DC6870B2}">
          <p14:sldIdLst>
            <p14:sldId id="349"/>
            <p14:sldId id="350"/>
            <p14:sldId id="351"/>
            <p14:sldId id="354"/>
            <p14:sldId id="355"/>
            <p14:sldId id="356"/>
            <p14:sldId id="361"/>
            <p14:sldId id="357"/>
            <p14:sldId id="358"/>
            <p14:sldId id="359"/>
            <p14:sldId id="360"/>
            <p14:sldId id="352"/>
            <p14:sldId id="379"/>
            <p14:sldId id="281"/>
            <p14:sldId id="282"/>
            <p14:sldId id="283"/>
            <p14:sldId id="284"/>
            <p14:sldId id="285"/>
            <p14:sldId id="286"/>
            <p14:sldId id="380"/>
            <p14:sldId id="287"/>
            <p14:sldId id="288"/>
            <p14:sldId id="289"/>
            <p14:sldId id="290"/>
            <p14:sldId id="291"/>
            <p14:sldId id="292"/>
            <p14:sldId id="293"/>
            <p14:sldId id="294"/>
            <p14:sldId id="381"/>
            <p14:sldId id="382"/>
          </p14:sldIdLst>
        </p14:section>
        <p14:section name="Mục Chưa có tên" id="{BFC485C9-741B-471F-A2E2-DCA18DEE5DAB}">
          <p14:sldIdLst/>
        </p14:section>
        <p14:section name="Mục Chưa có tên" id="{88DFDD53-FCCE-40BF-8CA8-C0F983A44354}">
          <p14:sldIdLst/>
        </p14:section>
        <p14:section name="Mục Chưa có tên" id="{1F0C23CC-D3F0-47F4-AB90-8C8D55D8F1FB}">
          <p14:sldIdLst/>
        </p14:section>
        <p14:section name="Mục Chưa có tên" id="{B761B37B-8332-4096-9B96-369CE25648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E44DA5-ABFD-4371-B82C-B0C0DA3649F5}" type="doc">
      <dgm:prSet loTypeId="urn:microsoft.com/office/officeart/2005/8/layout/hList1" loCatId="list" qsTypeId="urn:microsoft.com/office/officeart/2005/8/quickstyle/simple1" qsCatId="simple" csTypeId="urn:microsoft.com/office/officeart/2005/8/colors/accent1_2" csCatId="accent1" phldr="1"/>
      <dgm:spPr/>
    </dgm:pt>
    <dgm:pt modelId="{7383D3DC-7345-449B-A459-4160DC362A14}">
      <dgm:prSet phldrT="[Văn bản]"/>
      <dgm:spPr/>
      <dgm:t>
        <a:bodyPr/>
        <a:lstStyle/>
        <a:p>
          <a:r>
            <a:rPr lang="vi-VN" dirty="0"/>
            <a:t>Trần </a:t>
          </a:r>
          <a:r>
            <a:rPr lang="en-US" dirty="0" err="1"/>
            <a:t>Đoàn</a:t>
          </a:r>
          <a:r>
            <a:rPr lang="en-US" dirty="0"/>
            <a:t> Minh Trí</a:t>
          </a:r>
          <a:endParaRPr lang="vi-VN" dirty="0"/>
        </a:p>
        <a:p>
          <a:r>
            <a:rPr lang="vi-VN" dirty="0"/>
            <a:t>3122411221</a:t>
          </a:r>
          <a:r>
            <a:rPr lang="en-US" dirty="0"/>
            <a:t>  </a:t>
          </a:r>
          <a:endParaRPr lang="vi-VN" dirty="0"/>
        </a:p>
      </dgm:t>
    </dgm:pt>
    <dgm:pt modelId="{CCDCE004-9F4C-4170-A5E3-02BAA0586C56}" type="parTrans" cxnId="{097063CE-56E2-47C0-8BA4-105CB9ADFBB2}">
      <dgm:prSet/>
      <dgm:spPr/>
      <dgm:t>
        <a:bodyPr/>
        <a:lstStyle/>
        <a:p>
          <a:endParaRPr lang="vi-VN"/>
        </a:p>
      </dgm:t>
    </dgm:pt>
    <dgm:pt modelId="{0014D572-770C-48E4-847E-99DFBC22B7A5}" type="sibTrans" cxnId="{097063CE-56E2-47C0-8BA4-105CB9ADFBB2}">
      <dgm:prSet/>
      <dgm:spPr/>
      <dgm:t>
        <a:bodyPr/>
        <a:lstStyle/>
        <a:p>
          <a:endParaRPr lang="vi-VN"/>
        </a:p>
      </dgm:t>
    </dgm:pt>
    <dgm:pt modelId="{34FAEE9F-8CA4-4955-A44A-E90FD113703A}">
      <dgm:prSet phldrT="[Văn bản]"/>
      <dgm:spPr/>
      <dgm:t>
        <a:bodyPr/>
        <a:lstStyle/>
        <a:p>
          <a:r>
            <a:rPr lang="vi-VN" dirty="0"/>
            <a:t>Phan Gia</a:t>
          </a:r>
          <a:r>
            <a:rPr lang="en-US" dirty="0"/>
            <a:t> </a:t>
          </a:r>
          <a:r>
            <a:rPr lang="en-US" dirty="0" err="1"/>
            <a:t>Kiệt</a:t>
          </a:r>
          <a:r>
            <a:rPr lang="en-US" dirty="0"/>
            <a:t> </a:t>
          </a:r>
          <a:r>
            <a:rPr lang="vi-VN" dirty="0"/>
            <a:t>3122411108</a:t>
          </a:r>
        </a:p>
      </dgm:t>
    </dgm:pt>
    <dgm:pt modelId="{91A32D22-A157-4E63-914B-2CF04E8DBE47}" type="parTrans" cxnId="{82ED98DA-CC5C-4122-B6DA-3432033F37F6}">
      <dgm:prSet/>
      <dgm:spPr/>
      <dgm:t>
        <a:bodyPr/>
        <a:lstStyle/>
        <a:p>
          <a:endParaRPr lang="vi-VN"/>
        </a:p>
      </dgm:t>
    </dgm:pt>
    <dgm:pt modelId="{93BE180E-CA5A-443D-BA31-D9ABB778FAF2}" type="sibTrans" cxnId="{82ED98DA-CC5C-4122-B6DA-3432033F37F6}">
      <dgm:prSet/>
      <dgm:spPr/>
      <dgm:t>
        <a:bodyPr/>
        <a:lstStyle/>
        <a:p>
          <a:endParaRPr lang="vi-VN"/>
        </a:p>
      </dgm:t>
    </dgm:pt>
    <dgm:pt modelId="{BB8B43B7-8356-4A0D-BD66-22BCEFFF293B}">
      <dgm:prSet phldrT="[Văn bản]"/>
      <dgm:spPr/>
      <dgm:t>
        <a:bodyPr/>
        <a:lstStyle/>
        <a:p>
          <a:r>
            <a:rPr lang="vi-VN"/>
            <a:t>Vũ Văn Tài 3122411181</a:t>
          </a:r>
        </a:p>
      </dgm:t>
    </dgm:pt>
    <dgm:pt modelId="{56391250-782D-4DB9-B8E6-4DF24179CFC1}" type="parTrans" cxnId="{2A082510-1DB9-482A-9D0A-1C901E9BF79F}">
      <dgm:prSet/>
      <dgm:spPr/>
      <dgm:t>
        <a:bodyPr/>
        <a:lstStyle/>
        <a:p>
          <a:endParaRPr lang="vi-VN"/>
        </a:p>
      </dgm:t>
    </dgm:pt>
    <dgm:pt modelId="{3BB1CA72-B470-47FA-B355-3F0EA1D3A425}" type="sibTrans" cxnId="{2A082510-1DB9-482A-9D0A-1C901E9BF79F}">
      <dgm:prSet/>
      <dgm:spPr/>
      <dgm:t>
        <a:bodyPr/>
        <a:lstStyle/>
        <a:p>
          <a:endParaRPr lang="vi-VN"/>
        </a:p>
      </dgm:t>
    </dgm:pt>
    <dgm:pt modelId="{E68D5767-43E4-48A6-AA76-7959085995ED}">
      <dgm:prSet phldrT="[Văn bản]"/>
      <dgm:spPr/>
      <dgm:t>
        <a:bodyPr/>
        <a:lstStyle/>
        <a:p>
          <a:r>
            <a:rPr lang="en-US" dirty="0" err="1"/>
            <a:t>Dương</a:t>
          </a:r>
          <a:r>
            <a:rPr lang="en-US" dirty="0"/>
            <a:t> </a:t>
          </a:r>
          <a:r>
            <a:rPr lang="en-US" dirty="0" err="1"/>
            <a:t>Trọng</a:t>
          </a:r>
          <a:r>
            <a:rPr lang="en-US" dirty="0"/>
            <a:t> Thanh</a:t>
          </a:r>
          <a:endParaRPr lang="vi-VN" dirty="0"/>
        </a:p>
        <a:p>
          <a:r>
            <a:rPr lang="en-150" b="0" i="0"/>
            <a:t>3122411188</a:t>
          </a:r>
          <a:r>
            <a:rPr lang="en-US"/>
            <a:t> </a:t>
          </a:r>
          <a:endParaRPr lang="vi-VN" dirty="0"/>
        </a:p>
      </dgm:t>
    </dgm:pt>
    <dgm:pt modelId="{64CF6726-E895-4116-8B82-85DCEB756BBD}" type="parTrans" cxnId="{FF423076-E9D9-4F0B-8B36-FAE28FCABCFE}">
      <dgm:prSet/>
      <dgm:spPr/>
    </dgm:pt>
    <dgm:pt modelId="{D4366D93-FE47-456C-ABE1-E45ED8105131}" type="sibTrans" cxnId="{FF423076-E9D9-4F0B-8B36-FAE28FCABCFE}">
      <dgm:prSet/>
      <dgm:spPr/>
    </dgm:pt>
    <dgm:pt modelId="{5DEF70C8-4236-4744-AC21-1BC88FD474CF}" type="pres">
      <dgm:prSet presAssocID="{DBE44DA5-ABFD-4371-B82C-B0C0DA3649F5}" presName="Name0" presStyleCnt="0">
        <dgm:presLayoutVars>
          <dgm:dir/>
          <dgm:animLvl val="lvl"/>
          <dgm:resizeHandles val="exact"/>
        </dgm:presLayoutVars>
      </dgm:prSet>
      <dgm:spPr/>
    </dgm:pt>
    <dgm:pt modelId="{39FA54B4-6DFA-43D5-9635-06AD3A1B5B88}" type="pres">
      <dgm:prSet presAssocID="{7383D3DC-7345-449B-A459-4160DC362A14}" presName="composite" presStyleCnt="0"/>
      <dgm:spPr/>
    </dgm:pt>
    <dgm:pt modelId="{06EDFAB5-5BBC-4EED-A38E-B2EB229DABD4}" type="pres">
      <dgm:prSet presAssocID="{7383D3DC-7345-449B-A459-4160DC362A14}" presName="parTx" presStyleLbl="alignNode1" presStyleIdx="0" presStyleCnt="4">
        <dgm:presLayoutVars>
          <dgm:chMax val="0"/>
          <dgm:chPref val="0"/>
          <dgm:bulletEnabled val="1"/>
        </dgm:presLayoutVars>
      </dgm:prSet>
      <dgm:spPr/>
    </dgm:pt>
    <dgm:pt modelId="{53F08CFC-4270-43CC-AA10-E70F2CC36313}" type="pres">
      <dgm:prSet presAssocID="{7383D3DC-7345-449B-A459-4160DC362A14}" presName="desTx" presStyleLbl="alignAccFollowNode1" presStyleIdx="0" presStyleCnt="4">
        <dgm:presLayoutVars>
          <dgm:bulletEnabled val="1"/>
        </dgm:presLayoutVars>
      </dgm:prSet>
      <dgm:spPr/>
    </dgm:pt>
    <dgm:pt modelId="{F761C413-9EFD-4D87-99CF-D6A22C0B8ED4}" type="pres">
      <dgm:prSet presAssocID="{0014D572-770C-48E4-847E-99DFBC22B7A5}" presName="space" presStyleCnt="0"/>
      <dgm:spPr/>
    </dgm:pt>
    <dgm:pt modelId="{298732D3-694C-46CA-ACD7-9C0EC8E265A8}" type="pres">
      <dgm:prSet presAssocID="{BB8B43B7-8356-4A0D-BD66-22BCEFFF293B}" presName="composite" presStyleCnt="0"/>
      <dgm:spPr/>
    </dgm:pt>
    <dgm:pt modelId="{DF102078-2F6F-4762-81F9-B9E02C7831FA}" type="pres">
      <dgm:prSet presAssocID="{BB8B43B7-8356-4A0D-BD66-22BCEFFF293B}" presName="parTx" presStyleLbl="alignNode1" presStyleIdx="1" presStyleCnt="4">
        <dgm:presLayoutVars>
          <dgm:chMax val="0"/>
          <dgm:chPref val="0"/>
          <dgm:bulletEnabled val="1"/>
        </dgm:presLayoutVars>
      </dgm:prSet>
      <dgm:spPr/>
    </dgm:pt>
    <dgm:pt modelId="{258166C4-BE08-46AA-9B5F-F608AEBE9BB5}" type="pres">
      <dgm:prSet presAssocID="{BB8B43B7-8356-4A0D-BD66-22BCEFFF293B}" presName="desTx" presStyleLbl="alignAccFollowNode1" presStyleIdx="1" presStyleCnt="4">
        <dgm:presLayoutVars>
          <dgm:bulletEnabled val="1"/>
        </dgm:presLayoutVars>
      </dgm:prSet>
      <dgm:spPr/>
    </dgm:pt>
    <dgm:pt modelId="{752E58A8-0037-4389-B1F9-2FA85B5DC96F}" type="pres">
      <dgm:prSet presAssocID="{3BB1CA72-B470-47FA-B355-3F0EA1D3A425}" presName="space" presStyleCnt="0"/>
      <dgm:spPr/>
    </dgm:pt>
    <dgm:pt modelId="{576D2CAB-147C-4A52-882C-69F1B6323C16}" type="pres">
      <dgm:prSet presAssocID="{34FAEE9F-8CA4-4955-A44A-E90FD113703A}" presName="composite" presStyleCnt="0"/>
      <dgm:spPr/>
    </dgm:pt>
    <dgm:pt modelId="{4D5AB63C-B568-49F1-B046-CD9690928E5B}" type="pres">
      <dgm:prSet presAssocID="{34FAEE9F-8CA4-4955-A44A-E90FD113703A}" presName="parTx" presStyleLbl="alignNode1" presStyleIdx="2" presStyleCnt="4">
        <dgm:presLayoutVars>
          <dgm:chMax val="0"/>
          <dgm:chPref val="0"/>
          <dgm:bulletEnabled val="1"/>
        </dgm:presLayoutVars>
      </dgm:prSet>
      <dgm:spPr/>
    </dgm:pt>
    <dgm:pt modelId="{B2369FD9-EA54-4605-8E4D-B50A0F872EB4}" type="pres">
      <dgm:prSet presAssocID="{34FAEE9F-8CA4-4955-A44A-E90FD113703A}" presName="desTx" presStyleLbl="alignAccFollowNode1" presStyleIdx="2" presStyleCnt="4">
        <dgm:presLayoutVars>
          <dgm:bulletEnabled val="1"/>
        </dgm:presLayoutVars>
      </dgm:prSet>
      <dgm:spPr/>
    </dgm:pt>
    <dgm:pt modelId="{01D921F8-E025-4C50-BE15-612CDBAD2C64}" type="pres">
      <dgm:prSet presAssocID="{93BE180E-CA5A-443D-BA31-D9ABB778FAF2}" presName="space" presStyleCnt="0"/>
      <dgm:spPr/>
    </dgm:pt>
    <dgm:pt modelId="{151F4222-4E7A-4B42-8B47-42F84CF05B46}" type="pres">
      <dgm:prSet presAssocID="{E68D5767-43E4-48A6-AA76-7959085995ED}" presName="composite" presStyleCnt="0"/>
      <dgm:spPr/>
    </dgm:pt>
    <dgm:pt modelId="{95514ED7-9FC1-4D10-AD33-07201A0AA205}" type="pres">
      <dgm:prSet presAssocID="{E68D5767-43E4-48A6-AA76-7959085995ED}" presName="parTx" presStyleLbl="alignNode1" presStyleIdx="3" presStyleCnt="4">
        <dgm:presLayoutVars>
          <dgm:chMax val="0"/>
          <dgm:chPref val="0"/>
          <dgm:bulletEnabled val="1"/>
        </dgm:presLayoutVars>
      </dgm:prSet>
      <dgm:spPr/>
    </dgm:pt>
    <dgm:pt modelId="{0ED5420B-B322-40C0-960B-A3DAFD0FF9E6}" type="pres">
      <dgm:prSet presAssocID="{E68D5767-43E4-48A6-AA76-7959085995ED}" presName="desTx" presStyleLbl="alignAccFollowNode1" presStyleIdx="3" presStyleCnt="4">
        <dgm:presLayoutVars>
          <dgm:bulletEnabled val="1"/>
        </dgm:presLayoutVars>
      </dgm:prSet>
      <dgm:spPr/>
    </dgm:pt>
  </dgm:ptLst>
  <dgm:cxnLst>
    <dgm:cxn modelId="{2A082510-1DB9-482A-9D0A-1C901E9BF79F}" srcId="{DBE44DA5-ABFD-4371-B82C-B0C0DA3649F5}" destId="{BB8B43B7-8356-4A0D-BD66-22BCEFFF293B}" srcOrd="1" destOrd="0" parTransId="{56391250-782D-4DB9-B8E6-4DF24179CFC1}" sibTransId="{3BB1CA72-B470-47FA-B355-3F0EA1D3A425}"/>
    <dgm:cxn modelId="{8E321937-6CB4-4A48-864E-4C0AAE5F7565}" type="presOf" srcId="{BB8B43B7-8356-4A0D-BD66-22BCEFFF293B}" destId="{DF102078-2F6F-4762-81F9-B9E02C7831FA}" srcOrd="0" destOrd="0" presId="urn:microsoft.com/office/officeart/2005/8/layout/hList1"/>
    <dgm:cxn modelId="{71D41C43-8463-4590-89CD-063FCEB24570}" type="presOf" srcId="{DBE44DA5-ABFD-4371-B82C-B0C0DA3649F5}" destId="{5DEF70C8-4236-4744-AC21-1BC88FD474CF}" srcOrd="0" destOrd="0" presId="urn:microsoft.com/office/officeart/2005/8/layout/hList1"/>
    <dgm:cxn modelId="{3A215046-8B46-49B8-B294-8ABE152B124E}" type="presOf" srcId="{E68D5767-43E4-48A6-AA76-7959085995ED}" destId="{95514ED7-9FC1-4D10-AD33-07201A0AA205}" srcOrd="0" destOrd="0" presId="urn:microsoft.com/office/officeart/2005/8/layout/hList1"/>
    <dgm:cxn modelId="{FF423076-E9D9-4F0B-8B36-FAE28FCABCFE}" srcId="{DBE44DA5-ABFD-4371-B82C-B0C0DA3649F5}" destId="{E68D5767-43E4-48A6-AA76-7959085995ED}" srcOrd="3" destOrd="0" parTransId="{64CF6726-E895-4116-8B82-85DCEB756BBD}" sibTransId="{D4366D93-FE47-456C-ABE1-E45ED8105131}"/>
    <dgm:cxn modelId="{097063CE-56E2-47C0-8BA4-105CB9ADFBB2}" srcId="{DBE44DA5-ABFD-4371-B82C-B0C0DA3649F5}" destId="{7383D3DC-7345-449B-A459-4160DC362A14}" srcOrd="0" destOrd="0" parTransId="{CCDCE004-9F4C-4170-A5E3-02BAA0586C56}" sibTransId="{0014D572-770C-48E4-847E-99DFBC22B7A5}"/>
    <dgm:cxn modelId="{82ED98DA-CC5C-4122-B6DA-3432033F37F6}" srcId="{DBE44DA5-ABFD-4371-B82C-B0C0DA3649F5}" destId="{34FAEE9F-8CA4-4955-A44A-E90FD113703A}" srcOrd="2" destOrd="0" parTransId="{91A32D22-A157-4E63-914B-2CF04E8DBE47}" sibTransId="{93BE180E-CA5A-443D-BA31-D9ABB778FAF2}"/>
    <dgm:cxn modelId="{298B37E9-BBB0-48A2-BC44-97A1576CAB18}" type="presOf" srcId="{34FAEE9F-8CA4-4955-A44A-E90FD113703A}" destId="{4D5AB63C-B568-49F1-B046-CD9690928E5B}" srcOrd="0" destOrd="0" presId="urn:microsoft.com/office/officeart/2005/8/layout/hList1"/>
    <dgm:cxn modelId="{A0C976FE-B9E1-446A-B492-6FC8252CE2B7}" type="presOf" srcId="{7383D3DC-7345-449B-A459-4160DC362A14}" destId="{06EDFAB5-5BBC-4EED-A38E-B2EB229DABD4}" srcOrd="0" destOrd="0" presId="urn:microsoft.com/office/officeart/2005/8/layout/hList1"/>
    <dgm:cxn modelId="{DB854717-6753-4F51-A17E-06C96AA63538}" type="presParOf" srcId="{5DEF70C8-4236-4744-AC21-1BC88FD474CF}" destId="{39FA54B4-6DFA-43D5-9635-06AD3A1B5B88}" srcOrd="0" destOrd="0" presId="urn:microsoft.com/office/officeart/2005/8/layout/hList1"/>
    <dgm:cxn modelId="{93DACBAB-36EA-4AD2-BDFD-BA0D5A5605D8}" type="presParOf" srcId="{39FA54B4-6DFA-43D5-9635-06AD3A1B5B88}" destId="{06EDFAB5-5BBC-4EED-A38E-B2EB229DABD4}" srcOrd="0" destOrd="0" presId="urn:microsoft.com/office/officeart/2005/8/layout/hList1"/>
    <dgm:cxn modelId="{2A0C3A3C-4ED8-4BDA-AC0C-D1321E8A14FB}" type="presParOf" srcId="{39FA54B4-6DFA-43D5-9635-06AD3A1B5B88}" destId="{53F08CFC-4270-43CC-AA10-E70F2CC36313}" srcOrd="1" destOrd="0" presId="urn:microsoft.com/office/officeart/2005/8/layout/hList1"/>
    <dgm:cxn modelId="{A8103BA9-256C-448C-BBEE-6C196EE0D7A3}" type="presParOf" srcId="{5DEF70C8-4236-4744-AC21-1BC88FD474CF}" destId="{F761C413-9EFD-4D87-99CF-D6A22C0B8ED4}" srcOrd="1" destOrd="0" presId="urn:microsoft.com/office/officeart/2005/8/layout/hList1"/>
    <dgm:cxn modelId="{771E47FB-4643-4AC4-8662-C00BFA484C09}" type="presParOf" srcId="{5DEF70C8-4236-4744-AC21-1BC88FD474CF}" destId="{298732D3-694C-46CA-ACD7-9C0EC8E265A8}" srcOrd="2" destOrd="0" presId="urn:microsoft.com/office/officeart/2005/8/layout/hList1"/>
    <dgm:cxn modelId="{80324542-EFF3-4CB2-AA7D-D434773956F3}" type="presParOf" srcId="{298732D3-694C-46CA-ACD7-9C0EC8E265A8}" destId="{DF102078-2F6F-4762-81F9-B9E02C7831FA}" srcOrd="0" destOrd="0" presId="urn:microsoft.com/office/officeart/2005/8/layout/hList1"/>
    <dgm:cxn modelId="{AE1A9B6C-7BA7-4A95-82E5-5D70CA305465}" type="presParOf" srcId="{298732D3-694C-46CA-ACD7-9C0EC8E265A8}" destId="{258166C4-BE08-46AA-9B5F-F608AEBE9BB5}" srcOrd="1" destOrd="0" presId="urn:microsoft.com/office/officeart/2005/8/layout/hList1"/>
    <dgm:cxn modelId="{E2783324-AFE4-4C20-B0E9-AF4D4B2F9C8F}" type="presParOf" srcId="{5DEF70C8-4236-4744-AC21-1BC88FD474CF}" destId="{752E58A8-0037-4389-B1F9-2FA85B5DC96F}" srcOrd="3" destOrd="0" presId="urn:microsoft.com/office/officeart/2005/8/layout/hList1"/>
    <dgm:cxn modelId="{21A9CF70-9E5A-4D2F-9AFF-E0E45259D127}" type="presParOf" srcId="{5DEF70C8-4236-4744-AC21-1BC88FD474CF}" destId="{576D2CAB-147C-4A52-882C-69F1B6323C16}" srcOrd="4" destOrd="0" presId="urn:microsoft.com/office/officeart/2005/8/layout/hList1"/>
    <dgm:cxn modelId="{815DAF3D-6FDD-444B-8719-722AAE5A2E48}" type="presParOf" srcId="{576D2CAB-147C-4A52-882C-69F1B6323C16}" destId="{4D5AB63C-B568-49F1-B046-CD9690928E5B}" srcOrd="0" destOrd="0" presId="urn:microsoft.com/office/officeart/2005/8/layout/hList1"/>
    <dgm:cxn modelId="{A991AA32-B963-4230-B369-25316CC8D1D5}" type="presParOf" srcId="{576D2CAB-147C-4A52-882C-69F1B6323C16}" destId="{B2369FD9-EA54-4605-8E4D-B50A0F872EB4}" srcOrd="1" destOrd="0" presId="urn:microsoft.com/office/officeart/2005/8/layout/hList1"/>
    <dgm:cxn modelId="{7D2E94C5-E0F1-45DD-9D68-2C0DFCF1156B}" type="presParOf" srcId="{5DEF70C8-4236-4744-AC21-1BC88FD474CF}" destId="{01D921F8-E025-4C50-BE15-612CDBAD2C64}" srcOrd="5" destOrd="0" presId="urn:microsoft.com/office/officeart/2005/8/layout/hList1"/>
    <dgm:cxn modelId="{A8D87864-450A-4B82-A863-43DCB83108A4}" type="presParOf" srcId="{5DEF70C8-4236-4744-AC21-1BC88FD474CF}" destId="{151F4222-4E7A-4B42-8B47-42F84CF05B46}" srcOrd="6" destOrd="0" presId="urn:microsoft.com/office/officeart/2005/8/layout/hList1"/>
    <dgm:cxn modelId="{35E6A992-2C99-4059-BA4B-DC27E0FD5FCF}" type="presParOf" srcId="{151F4222-4E7A-4B42-8B47-42F84CF05B46}" destId="{95514ED7-9FC1-4D10-AD33-07201A0AA205}" srcOrd="0" destOrd="0" presId="urn:microsoft.com/office/officeart/2005/8/layout/hList1"/>
    <dgm:cxn modelId="{813BEB9D-2EDD-431B-B0AA-DB28E1A9AB95}" type="presParOf" srcId="{151F4222-4E7A-4B42-8B47-42F84CF05B46}" destId="{0ED5420B-B322-40C0-960B-A3DAFD0FF9E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DFAB5-5BBC-4EED-A38E-B2EB229DABD4}">
      <dsp:nvSpPr>
        <dsp:cNvPr id="0" name=""/>
        <dsp:cNvSpPr/>
      </dsp:nvSpPr>
      <dsp:spPr>
        <a:xfrm>
          <a:off x="3055" y="2069242"/>
          <a:ext cx="1837531" cy="62138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vi-VN" sz="1500" kern="1200" dirty="0"/>
            <a:t>Trần </a:t>
          </a:r>
          <a:r>
            <a:rPr lang="en-US" sz="1500" kern="1200" dirty="0" err="1"/>
            <a:t>Đoàn</a:t>
          </a:r>
          <a:r>
            <a:rPr lang="en-US" sz="1500" kern="1200" dirty="0"/>
            <a:t> Minh Trí</a:t>
          </a:r>
          <a:endParaRPr lang="vi-VN" sz="1500" kern="1200" dirty="0"/>
        </a:p>
        <a:p>
          <a:pPr marL="0" lvl="0" indent="0" algn="ctr" defTabSz="666750">
            <a:lnSpc>
              <a:spcPct val="90000"/>
            </a:lnSpc>
            <a:spcBef>
              <a:spcPct val="0"/>
            </a:spcBef>
            <a:spcAft>
              <a:spcPct val="35000"/>
            </a:spcAft>
            <a:buNone/>
          </a:pPr>
          <a:r>
            <a:rPr lang="vi-VN" sz="1500" kern="1200" dirty="0"/>
            <a:t>3122411221</a:t>
          </a:r>
          <a:r>
            <a:rPr lang="en-US" sz="1500" kern="1200" dirty="0"/>
            <a:t>  </a:t>
          </a:r>
          <a:endParaRPr lang="vi-VN" sz="1500" kern="1200" dirty="0"/>
        </a:p>
      </dsp:txBody>
      <dsp:txXfrm>
        <a:off x="3055" y="2069242"/>
        <a:ext cx="1837531" cy="621382"/>
      </dsp:txXfrm>
    </dsp:sp>
    <dsp:sp modelId="{53F08CFC-4270-43CC-AA10-E70F2CC36313}">
      <dsp:nvSpPr>
        <dsp:cNvPr id="0" name=""/>
        <dsp:cNvSpPr/>
      </dsp:nvSpPr>
      <dsp:spPr>
        <a:xfrm>
          <a:off x="3055" y="2690624"/>
          <a:ext cx="1837531" cy="65880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102078-2F6F-4762-81F9-B9E02C7831FA}">
      <dsp:nvSpPr>
        <dsp:cNvPr id="0" name=""/>
        <dsp:cNvSpPr/>
      </dsp:nvSpPr>
      <dsp:spPr>
        <a:xfrm>
          <a:off x="2097841" y="2069242"/>
          <a:ext cx="1837531" cy="62138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vi-VN" sz="1500" kern="1200"/>
            <a:t>Vũ Văn Tài 3122411181</a:t>
          </a:r>
        </a:p>
      </dsp:txBody>
      <dsp:txXfrm>
        <a:off x="2097841" y="2069242"/>
        <a:ext cx="1837531" cy="621382"/>
      </dsp:txXfrm>
    </dsp:sp>
    <dsp:sp modelId="{258166C4-BE08-46AA-9B5F-F608AEBE9BB5}">
      <dsp:nvSpPr>
        <dsp:cNvPr id="0" name=""/>
        <dsp:cNvSpPr/>
      </dsp:nvSpPr>
      <dsp:spPr>
        <a:xfrm>
          <a:off x="2097841" y="2690624"/>
          <a:ext cx="1837531" cy="65880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5AB63C-B568-49F1-B046-CD9690928E5B}">
      <dsp:nvSpPr>
        <dsp:cNvPr id="0" name=""/>
        <dsp:cNvSpPr/>
      </dsp:nvSpPr>
      <dsp:spPr>
        <a:xfrm>
          <a:off x="4192627" y="2069242"/>
          <a:ext cx="1837531" cy="62138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vi-VN" sz="1500" kern="1200" dirty="0"/>
            <a:t>Phan Gia</a:t>
          </a:r>
          <a:r>
            <a:rPr lang="en-US" sz="1500" kern="1200" dirty="0"/>
            <a:t> </a:t>
          </a:r>
          <a:r>
            <a:rPr lang="en-US" sz="1500" kern="1200" dirty="0" err="1"/>
            <a:t>Kiệt</a:t>
          </a:r>
          <a:r>
            <a:rPr lang="en-US" sz="1500" kern="1200" dirty="0"/>
            <a:t> </a:t>
          </a:r>
          <a:r>
            <a:rPr lang="vi-VN" sz="1500" kern="1200" dirty="0"/>
            <a:t>3122411108</a:t>
          </a:r>
        </a:p>
      </dsp:txBody>
      <dsp:txXfrm>
        <a:off x="4192627" y="2069242"/>
        <a:ext cx="1837531" cy="621382"/>
      </dsp:txXfrm>
    </dsp:sp>
    <dsp:sp modelId="{B2369FD9-EA54-4605-8E4D-B50A0F872EB4}">
      <dsp:nvSpPr>
        <dsp:cNvPr id="0" name=""/>
        <dsp:cNvSpPr/>
      </dsp:nvSpPr>
      <dsp:spPr>
        <a:xfrm>
          <a:off x="4192627" y="2690624"/>
          <a:ext cx="1837531" cy="65880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514ED7-9FC1-4D10-AD33-07201A0AA205}">
      <dsp:nvSpPr>
        <dsp:cNvPr id="0" name=""/>
        <dsp:cNvSpPr/>
      </dsp:nvSpPr>
      <dsp:spPr>
        <a:xfrm>
          <a:off x="6287412" y="2069242"/>
          <a:ext cx="1837531" cy="62138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err="1"/>
            <a:t>Dương</a:t>
          </a:r>
          <a:r>
            <a:rPr lang="en-US" sz="1500" kern="1200" dirty="0"/>
            <a:t> </a:t>
          </a:r>
          <a:r>
            <a:rPr lang="en-US" sz="1500" kern="1200" dirty="0" err="1"/>
            <a:t>Trọng</a:t>
          </a:r>
          <a:r>
            <a:rPr lang="en-US" sz="1500" kern="1200" dirty="0"/>
            <a:t> Thanh</a:t>
          </a:r>
          <a:endParaRPr lang="vi-VN" sz="1500" kern="1200" dirty="0"/>
        </a:p>
        <a:p>
          <a:pPr marL="0" lvl="0" indent="0" algn="ctr" defTabSz="666750">
            <a:lnSpc>
              <a:spcPct val="90000"/>
            </a:lnSpc>
            <a:spcBef>
              <a:spcPct val="0"/>
            </a:spcBef>
            <a:spcAft>
              <a:spcPct val="35000"/>
            </a:spcAft>
            <a:buNone/>
          </a:pPr>
          <a:r>
            <a:rPr lang="en-150" sz="1500" b="0" i="0" kern="1200"/>
            <a:t>3122411188</a:t>
          </a:r>
          <a:r>
            <a:rPr lang="en-US" sz="1500" kern="1200"/>
            <a:t> </a:t>
          </a:r>
          <a:endParaRPr lang="vi-VN" sz="1500" kern="1200" dirty="0"/>
        </a:p>
      </dsp:txBody>
      <dsp:txXfrm>
        <a:off x="6287412" y="2069242"/>
        <a:ext cx="1837531" cy="621382"/>
      </dsp:txXfrm>
    </dsp:sp>
    <dsp:sp modelId="{0ED5420B-B322-40C0-960B-A3DAFD0FF9E6}">
      <dsp:nvSpPr>
        <dsp:cNvPr id="0" name=""/>
        <dsp:cNvSpPr/>
      </dsp:nvSpPr>
      <dsp:spPr>
        <a:xfrm>
          <a:off x="6287412" y="2690624"/>
          <a:ext cx="1837531" cy="65880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A813A-CF41-40FB-A695-E0D80EB736FC}" type="datetimeFigureOut">
              <a:rPr lang="en-US" smtClean="0"/>
              <a:t>12/18/2024</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CA484F-895C-449C-AEB3-5E8317DC96D7}" type="slidenum">
              <a:rPr lang="en-US" smtClean="0"/>
              <a:t>‹#›</a:t>
            </a:fld>
            <a:endParaRPr lang="en-US"/>
          </a:p>
        </p:txBody>
      </p:sp>
    </p:spTree>
    <p:extLst>
      <p:ext uri="{BB962C8B-B14F-4D97-AF65-F5344CB8AC3E}">
        <p14:creationId xmlns:p14="http://schemas.microsoft.com/office/powerpoint/2010/main" val="4283279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vi-VN"/>
              <a:t>Bấm để sửa kiểu tiêu đề Bản cái</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34D05DB-51B0-4114-ABBB-BAAEE39D97D5}" type="datetimeFigureOut">
              <a:rPr lang="en-US" smtClean="0"/>
              <a:t>12/18/2024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EE4DDAE7-AD65-48B4-9F28-45EB3A93CAA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7220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A34D05DB-51B0-4114-ABBB-BAAEE39D97D5}"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DDAE7-AD65-48B4-9F28-45EB3A93CAA0}" type="slidenum">
              <a:rPr lang="en-US" smtClean="0"/>
              <a:t>‹#›</a:t>
            </a:fld>
            <a:endParaRPr lang="en-US"/>
          </a:p>
        </p:txBody>
      </p:sp>
    </p:spTree>
    <p:extLst>
      <p:ext uri="{BB962C8B-B14F-4D97-AF65-F5344CB8AC3E}">
        <p14:creationId xmlns:p14="http://schemas.microsoft.com/office/powerpoint/2010/main" val="4104095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A34D05DB-51B0-4114-ABBB-BAAEE39D97D5}"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DDAE7-AD65-48B4-9F28-45EB3A93CAA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3311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vi-VN"/>
              <a:t>Bấm để sửa kiểu tiêu đề Bản cái</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Bấm để chỉnh sửa kiểu văn bản của Bản cái</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A34D05DB-51B0-4114-ABBB-BAAEE39D97D5}"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DDAE7-AD65-48B4-9F28-45EB3A93CAA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4993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A34D05DB-51B0-4114-ABBB-BAAEE39D97D5}"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DDAE7-AD65-48B4-9F28-45EB3A93CAA0}" type="slidenum">
              <a:rPr lang="en-US" smtClean="0"/>
              <a:t>‹#›</a:t>
            </a:fld>
            <a:endParaRPr lang="en-US"/>
          </a:p>
        </p:txBody>
      </p:sp>
    </p:spTree>
    <p:extLst>
      <p:ext uri="{BB962C8B-B14F-4D97-AF65-F5344CB8AC3E}">
        <p14:creationId xmlns:p14="http://schemas.microsoft.com/office/powerpoint/2010/main" val="513787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vi-VN"/>
              <a:t>Bấm để sửa kiểu tiêu đề Bản cái</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A34D05DB-51B0-4114-ABBB-BAAEE39D97D5}"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DDAE7-AD65-48B4-9F28-45EB3A93CAA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8299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vi-VN"/>
              <a:t>Bấm để sửa kiểu tiêu đề Bản cái</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A34D05DB-51B0-4114-ABBB-BAAEE39D97D5}"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DDAE7-AD65-48B4-9F28-45EB3A93CAA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0584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A34D05DB-51B0-4114-ABBB-BAAEE39D97D5}"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DDAE7-AD65-48B4-9F28-45EB3A93CAA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4579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A34D05DB-51B0-4114-ABBB-BAAEE39D97D5}"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DDAE7-AD65-48B4-9F28-45EB3A93CAA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645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vi-VN"/>
              <a:t>Bấm để sửa kiểu tiêu đề Bản cái</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8B32C17-3A4D-4AE3-BF85-DF0646F8707B}" type="datetimeFigureOut">
              <a:rPr lang="vi-VN" smtClean="0"/>
              <a:t>18/12/2024</a:t>
            </a:fld>
            <a:endParaRPr lang="vi-VN"/>
          </a:p>
        </p:txBody>
      </p:sp>
      <p:sp>
        <p:nvSpPr>
          <p:cNvPr id="5" name="Footer Placeholder 4"/>
          <p:cNvSpPr>
            <a:spLocks noGrp="1"/>
          </p:cNvSpPr>
          <p:nvPr>
            <p:ph type="ftr" sz="quarter" idx="11"/>
          </p:nvPr>
        </p:nvSpPr>
        <p:spPr>
          <a:xfrm>
            <a:off x="2692397" y="5037663"/>
            <a:ext cx="5214635" cy="279400"/>
          </a:xfrm>
        </p:spPr>
        <p:txBody>
          <a:bodyPr/>
          <a:lstStyle/>
          <a:p>
            <a:endParaRPr lang="vi-VN"/>
          </a:p>
        </p:txBody>
      </p:sp>
      <p:sp>
        <p:nvSpPr>
          <p:cNvPr id="6" name="Slide Number Placeholder 5"/>
          <p:cNvSpPr>
            <a:spLocks noGrp="1"/>
          </p:cNvSpPr>
          <p:nvPr>
            <p:ph type="sldNum" sz="quarter" idx="12"/>
          </p:nvPr>
        </p:nvSpPr>
        <p:spPr>
          <a:xfrm>
            <a:off x="8956900" y="5037663"/>
            <a:ext cx="551167" cy="279400"/>
          </a:xfrm>
        </p:spPr>
        <p:txBody>
          <a:bodyPr/>
          <a:lstStyle/>
          <a:p>
            <a:fld id="{47A1D769-8635-469B-9E99-392E8EF28FF7}" type="slidenum">
              <a:rPr lang="vi-VN" smtClean="0"/>
              <a:t>‹#›</a:t>
            </a:fld>
            <a:endParaRPr lang="vi-V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392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38B32C17-3A4D-4AE3-BF85-DF0646F8707B}" type="datetimeFigureOut">
              <a:rPr lang="vi-VN" smtClean="0"/>
              <a:t>18/12/2024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7A1D769-8635-469B-9E99-392E8EF28FF7}" type="slidenum">
              <a:rPr lang="vi-VN" smtClean="0"/>
              <a:t>‹#›</a:t>
            </a:fld>
            <a:endParaRPr lang="vi-VN"/>
          </a:p>
        </p:txBody>
      </p:sp>
    </p:spTree>
    <p:extLst>
      <p:ext uri="{BB962C8B-B14F-4D97-AF65-F5344CB8AC3E}">
        <p14:creationId xmlns:p14="http://schemas.microsoft.com/office/powerpoint/2010/main" val="3495813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A34D05DB-51B0-4114-ABBB-BAAEE39D97D5}"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DDAE7-AD65-48B4-9F28-45EB3A93CAA0}" type="slidenum">
              <a:rPr lang="en-US" smtClean="0"/>
              <a:t>‹#›</a:t>
            </a:fld>
            <a:endParaRPr lang="en-US"/>
          </a:p>
        </p:txBody>
      </p:sp>
    </p:spTree>
    <p:extLst>
      <p:ext uri="{BB962C8B-B14F-4D97-AF65-F5344CB8AC3E}">
        <p14:creationId xmlns:p14="http://schemas.microsoft.com/office/powerpoint/2010/main" val="11082060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vi-VN"/>
              <a:t>Bấm để sửa kiểu tiêu đề Bản cái</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38B32C17-3A4D-4AE3-BF85-DF0646F8707B}" type="datetimeFigureOut">
              <a:rPr lang="vi-VN" smtClean="0"/>
              <a:t>18/12/2024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7A1D769-8635-469B-9E99-392E8EF28FF7}" type="slidenum">
              <a:rPr lang="vi-VN" smtClean="0"/>
              <a:t>‹#›</a:t>
            </a:fld>
            <a:endParaRPr lang="vi-V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730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38B32C17-3A4D-4AE3-BF85-DF0646F8707B}" type="datetimeFigureOut">
              <a:rPr lang="vi-VN" smtClean="0"/>
              <a:t>18/12/2024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7A1D769-8635-469B-9E99-392E8EF28FF7}" type="slidenum">
              <a:rPr lang="vi-VN" smtClean="0"/>
              <a:t>‹#›</a:t>
            </a:fld>
            <a:endParaRPr lang="vi-VN"/>
          </a:p>
        </p:txBody>
      </p:sp>
    </p:spTree>
    <p:extLst>
      <p:ext uri="{BB962C8B-B14F-4D97-AF65-F5344CB8AC3E}">
        <p14:creationId xmlns:p14="http://schemas.microsoft.com/office/powerpoint/2010/main" val="571746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38B32C17-3A4D-4AE3-BF85-DF0646F8707B}" type="datetimeFigureOut">
              <a:rPr lang="vi-VN" smtClean="0"/>
              <a:t>18/12/2024</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47A1D769-8635-469B-9E99-392E8EF28FF7}" type="slidenum">
              <a:rPr lang="vi-VN" smtClean="0"/>
              <a:t>‹#›</a:t>
            </a:fld>
            <a:endParaRPr lang="vi-V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3676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38B32C17-3A4D-4AE3-BF85-DF0646F8707B}" type="datetimeFigureOut">
              <a:rPr lang="vi-VN" smtClean="0"/>
              <a:t>18/12/2024</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47A1D769-8635-469B-9E99-392E8EF28FF7}" type="slidenum">
              <a:rPr lang="vi-VN" smtClean="0"/>
              <a:t>‹#›</a:t>
            </a:fld>
            <a:endParaRPr lang="vi-V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0766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B32C17-3A4D-4AE3-BF85-DF0646F8707B}" type="datetimeFigureOut">
              <a:rPr lang="vi-VN" smtClean="0"/>
              <a:t>18/12/2024</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47A1D769-8635-469B-9E99-392E8EF28FF7}" type="slidenum">
              <a:rPr lang="vi-VN" smtClean="0"/>
              <a:t>‹#›</a:t>
            </a:fld>
            <a:endParaRPr lang="vi-VN"/>
          </a:p>
        </p:txBody>
      </p:sp>
    </p:spTree>
    <p:extLst>
      <p:ext uri="{BB962C8B-B14F-4D97-AF65-F5344CB8AC3E}">
        <p14:creationId xmlns:p14="http://schemas.microsoft.com/office/powerpoint/2010/main" val="2706564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vi-VN"/>
              <a:t>Bấm để sửa kiểu tiêu đề Bản cái</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38B32C17-3A4D-4AE3-BF85-DF0646F8707B}" type="datetimeFigureOut">
              <a:rPr lang="vi-VN" smtClean="0"/>
              <a:t>18/12/2024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7A1D769-8635-469B-9E99-392E8EF28FF7}" type="slidenum">
              <a:rPr lang="vi-VN" smtClean="0"/>
              <a:t>‹#›</a:t>
            </a:fld>
            <a:endParaRPr lang="vi-V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15742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vi-VN"/>
              <a:t>Bấm để sửa kiểu tiêu đề Bản cái</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38B32C17-3A4D-4AE3-BF85-DF0646F8707B}" type="datetimeFigureOut">
              <a:rPr lang="vi-VN" smtClean="0"/>
              <a:t>18/12/2024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7A1D769-8635-469B-9E99-392E8EF28FF7}" type="slidenum">
              <a:rPr lang="vi-VN" smtClean="0"/>
              <a:t>‹#›</a:t>
            </a:fld>
            <a:endParaRPr lang="vi-VN"/>
          </a:p>
        </p:txBody>
      </p:sp>
    </p:spTree>
    <p:extLst>
      <p:ext uri="{BB962C8B-B14F-4D97-AF65-F5344CB8AC3E}">
        <p14:creationId xmlns:p14="http://schemas.microsoft.com/office/powerpoint/2010/main" val="28036065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38B32C17-3A4D-4AE3-BF85-DF0646F8707B}" type="datetimeFigureOut">
              <a:rPr lang="vi-VN" smtClean="0"/>
              <a:t>18/12/2024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7A1D769-8635-469B-9E99-392E8EF28FF7}" type="slidenum">
              <a:rPr lang="vi-VN" smtClean="0"/>
              <a:t>‹#›</a:t>
            </a:fld>
            <a:endParaRPr lang="vi-VN"/>
          </a:p>
        </p:txBody>
      </p:sp>
    </p:spTree>
    <p:extLst>
      <p:ext uri="{BB962C8B-B14F-4D97-AF65-F5344CB8AC3E}">
        <p14:creationId xmlns:p14="http://schemas.microsoft.com/office/powerpoint/2010/main" val="1292678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38B32C17-3A4D-4AE3-BF85-DF0646F8707B}" type="datetimeFigureOut">
              <a:rPr lang="vi-VN" smtClean="0"/>
              <a:t>18/12/2024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7A1D769-8635-469B-9E99-392E8EF28FF7}" type="slidenum">
              <a:rPr lang="vi-VN" smtClean="0"/>
              <a:t>‹#›</a:t>
            </a:fld>
            <a:endParaRPr lang="vi-V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212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vi-VN"/>
              <a:t>Bấm để sửa kiểu tiêu đề Bản cái</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Bấm để chỉnh sửa kiểu văn bản của Bản cái</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38B32C17-3A4D-4AE3-BF85-DF0646F8707B}" type="datetimeFigureOut">
              <a:rPr lang="vi-VN" smtClean="0"/>
              <a:t>18/12/2024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7A1D769-8635-469B-9E99-392E8EF28FF7}" type="slidenum">
              <a:rPr lang="vi-VN" smtClean="0"/>
              <a:t>‹#›</a:t>
            </a:fld>
            <a:endParaRPr lang="vi-V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7639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vi-VN"/>
              <a:t>Bấm để sửa kiểu tiêu đề Bản cái</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A34D05DB-51B0-4114-ABBB-BAAEE39D97D5}"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DDAE7-AD65-48B4-9F28-45EB3A93CAA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75102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38B32C17-3A4D-4AE3-BF85-DF0646F8707B}" type="datetimeFigureOut">
              <a:rPr lang="vi-VN" smtClean="0"/>
              <a:t>18/12/2024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7A1D769-8635-469B-9E99-392E8EF28FF7}" type="slidenum">
              <a:rPr lang="vi-VN" smtClean="0"/>
              <a:t>‹#›</a:t>
            </a:fld>
            <a:endParaRPr lang="vi-VN"/>
          </a:p>
        </p:txBody>
      </p:sp>
    </p:spTree>
    <p:extLst>
      <p:ext uri="{BB962C8B-B14F-4D97-AF65-F5344CB8AC3E}">
        <p14:creationId xmlns:p14="http://schemas.microsoft.com/office/powerpoint/2010/main" val="13208421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vi-VN"/>
              <a:t>Bấm để sửa kiểu tiêu đề Bản cái</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38B32C17-3A4D-4AE3-BF85-DF0646F8707B}" type="datetimeFigureOut">
              <a:rPr lang="vi-VN" smtClean="0"/>
              <a:t>18/12/2024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7A1D769-8635-469B-9E99-392E8EF28FF7}" type="slidenum">
              <a:rPr lang="vi-VN" smtClean="0"/>
              <a:t>‹#›</a:t>
            </a:fld>
            <a:endParaRPr lang="vi-V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53967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vi-VN"/>
              <a:t>Bấm để sửa kiểu tiêu đề Bản cái</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38B32C17-3A4D-4AE3-BF85-DF0646F8707B}" type="datetimeFigureOut">
              <a:rPr lang="vi-VN" smtClean="0"/>
              <a:t>18/12/2024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7A1D769-8635-469B-9E99-392E8EF28FF7}" type="slidenum">
              <a:rPr lang="vi-VN" smtClean="0"/>
              <a:t>‹#›</a:t>
            </a:fld>
            <a:endParaRPr lang="vi-V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65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38B32C17-3A4D-4AE3-BF85-DF0646F8707B}" type="datetimeFigureOut">
              <a:rPr lang="vi-VN" smtClean="0"/>
              <a:t>18/12/2024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7A1D769-8635-469B-9E99-392E8EF28FF7}" type="slidenum">
              <a:rPr lang="vi-VN" smtClean="0"/>
              <a:t>‹#›</a:t>
            </a:fld>
            <a:endParaRPr lang="vi-V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85257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38B32C17-3A4D-4AE3-BF85-DF0646F8707B}" type="datetimeFigureOut">
              <a:rPr lang="vi-VN" smtClean="0"/>
              <a:t>18/12/2024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7A1D769-8635-469B-9E99-392E8EF28FF7}" type="slidenum">
              <a:rPr lang="vi-VN" smtClean="0"/>
              <a:t>‹#›</a:t>
            </a:fld>
            <a:endParaRPr lang="vi-V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7835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90318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A34D05DB-51B0-4114-ABBB-BAAEE39D97D5}"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DDAE7-AD65-48B4-9F28-45EB3A93CAA0}" type="slidenum">
              <a:rPr lang="en-US" smtClean="0"/>
              <a:t>‹#›</a:t>
            </a:fld>
            <a:endParaRPr lang="en-US"/>
          </a:p>
        </p:txBody>
      </p:sp>
    </p:spTree>
    <p:extLst>
      <p:ext uri="{BB962C8B-B14F-4D97-AF65-F5344CB8AC3E}">
        <p14:creationId xmlns:p14="http://schemas.microsoft.com/office/powerpoint/2010/main" val="2714331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A34D05DB-51B0-4114-ABBB-BAAEE39D97D5}" type="datetimeFigureOut">
              <a:rPr lang="en-US" smtClean="0"/>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4DDAE7-AD65-48B4-9F28-45EB3A93CAA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5383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A34D05DB-51B0-4114-ABBB-BAAEE39D97D5}"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4DDAE7-AD65-48B4-9F28-45EB3A93CAA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33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4D05DB-51B0-4114-ABBB-BAAEE39D97D5}" type="datetimeFigureOut">
              <a:rPr lang="en-US" smtClean="0"/>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4DDAE7-AD65-48B4-9F28-45EB3A93CAA0}" type="slidenum">
              <a:rPr lang="en-US" smtClean="0"/>
              <a:t>‹#›</a:t>
            </a:fld>
            <a:endParaRPr lang="en-US"/>
          </a:p>
        </p:txBody>
      </p:sp>
    </p:spTree>
    <p:extLst>
      <p:ext uri="{BB962C8B-B14F-4D97-AF65-F5344CB8AC3E}">
        <p14:creationId xmlns:p14="http://schemas.microsoft.com/office/powerpoint/2010/main" val="286834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vi-VN"/>
              <a:t>Bấm để sửa kiểu tiêu đề Bản cái</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A34D05DB-51B0-4114-ABBB-BAAEE39D97D5}"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DDAE7-AD65-48B4-9F28-45EB3A93CAA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8297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vi-VN"/>
              <a:t>Bấm để sửa kiểu tiêu đề Bản cái</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A34D05DB-51B0-4114-ABBB-BAAEE39D97D5}"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DDAE7-AD65-48B4-9F28-45EB3A93CAA0}" type="slidenum">
              <a:rPr lang="en-US" smtClean="0"/>
              <a:t>‹#›</a:t>
            </a:fld>
            <a:endParaRPr lang="en-US"/>
          </a:p>
        </p:txBody>
      </p:sp>
    </p:spTree>
    <p:extLst>
      <p:ext uri="{BB962C8B-B14F-4D97-AF65-F5344CB8AC3E}">
        <p14:creationId xmlns:p14="http://schemas.microsoft.com/office/powerpoint/2010/main" val="274870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4.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B32C17-3A4D-4AE3-BF85-DF0646F8707B}" type="datetimeFigureOut">
              <a:rPr lang="vi-VN" smtClean="0"/>
              <a:t>18/12/2024</a:t>
            </a:fld>
            <a:endParaRPr lang="vi-V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vi-V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7A1D769-8635-469B-9E99-392E8EF28FF7}" type="slidenum">
              <a:rPr lang="vi-VN" smtClean="0"/>
              <a:t>‹#›</a:t>
            </a:fld>
            <a:endParaRPr lang="vi-VN"/>
          </a:p>
        </p:txBody>
      </p:sp>
    </p:spTree>
    <p:extLst>
      <p:ext uri="{BB962C8B-B14F-4D97-AF65-F5344CB8AC3E}">
        <p14:creationId xmlns:p14="http://schemas.microsoft.com/office/powerpoint/2010/main" val="46794221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B32C17-3A4D-4AE3-BF85-DF0646F8707B}" type="datetimeFigureOut">
              <a:rPr lang="vi-VN" smtClean="0"/>
              <a:t>18/12/2024</a:t>
            </a:fld>
            <a:endParaRPr lang="vi-V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vi-V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7A1D769-8635-469B-9E99-392E8EF28FF7}" type="slidenum">
              <a:rPr lang="vi-VN" smtClean="0"/>
              <a:t>‹#›</a:t>
            </a:fld>
            <a:endParaRPr lang="vi-VN"/>
          </a:p>
        </p:txBody>
      </p:sp>
    </p:spTree>
    <p:extLst>
      <p:ext uri="{BB962C8B-B14F-4D97-AF65-F5344CB8AC3E}">
        <p14:creationId xmlns:p14="http://schemas.microsoft.com/office/powerpoint/2010/main" val="1789904876"/>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3.xml"/><Relationship Id="rId5" Type="http://schemas.openxmlformats.org/officeDocument/2006/relationships/image" Target="../media/image1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3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3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5.xml"/><Relationship Id="rId5" Type="http://schemas.openxmlformats.org/officeDocument/2006/relationships/image" Target="../media/image42.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5.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hyperlink" Target="http://www.w3schools.com/" TargetMode="External"/><Relationship Id="rId2" Type="http://schemas.openxmlformats.org/officeDocument/2006/relationships/hyperlink" Target="http://stackoverflow.com/" TargetMode="Externa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3983224-2015-9157-D49D-3FF3A1D9651C}"/>
              </a:ext>
            </a:extLst>
          </p:cNvPr>
          <p:cNvSpPr>
            <a:spLocks noGrp="1"/>
          </p:cNvSpPr>
          <p:nvPr>
            <p:ph type="ctrTitle"/>
          </p:nvPr>
        </p:nvSpPr>
        <p:spPr/>
        <p:txBody>
          <a:bodyPr/>
          <a:lstStyle/>
          <a:p>
            <a:r>
              <a:rPr lang="vi-VN" sz="6000" b="1">
                <a:solidFill>
                  <a:srgbClr val="000065"/>
                </a:solidFill>
                <a:latin typeface="Times New Roman"/>
                <a:cs typeface="Times New Roman"/>
              </a:rPr>
              <a:t>ĐỒ ÁN MÔ</a:t>
            </a:r>
            <a:r>
              <a:rPr lang="en-US" sz="6000" b="1">
                <a:solidFill>
                  <a:srgbClr val="000065"/>
                </a:solidFill>
                <a:latin typeface="Times New Roman"/>
                <a:cs typeface="Times New Roman"/>
              </a:rPr>
              <a:t>N LẬP TRÌNH C#</a:t>
            </a:r>
            <a:endParaRPr lang="vi-VN"/>
          </a:p>
        </p:txBody>
      </p:sp>
      <p:sp>
        <p:nvSpPr>
          <p:cNvPr id="3" name="Tiêu đề phụ 2">
            <a:extLst>
              <a:ext uri="{FF2B5EF4-FFF2-40B4-BE49-F238E27FC236}">
                <a16:creationId xmlns:a16="http://schemas.microsoft.com/office/drawing/2014/main" id="{F9E146CF-9C0F-BE9D-18FF-DA34B092C664}"/>
              </a:ext>
            </a:extLst>
          </p:cNvPr>
          <p:cNvSpPr>
            <a:spLocks noGrp="1"/>
          </p:cNvSpPr>
          <p:nvPr>
            <p:ph type="subTitle" idx="1"/>
          </p:nvPr>
        </p:nvSpPr>
        <p:spPr>
          <a:xfrm>
            <a:off x="2692398" y="3657597"/>
            <a:ext cx="7100531" cy="1320802"/>
          </a:xfrm>
        </p:spPr>
        <p:txBody>
          <a:bodyPr/>
          <a:lstStyle/>
          <a:p>
            <a:r>
              <a:rPr lang="vi-VN" sz="2400" b="1" dirty="0"/>
              <a:t>ĐỀ TÀI :Website cửa hàng thời trang</a:t>
            </a:r>
            <a:r>
              <a:rPr lang="en-US" sz="2400" b="1" dirty="0"/>
              <a:t> </a:t>
            </a:r>
            <a:r>
              <a:rPr lang="en-US" sz="2400" b="1" dirty="0" err="1"/>
              <a:t>ASP.Net</a:t>
            </a:r>
            <a:r>
              <a:rPr lang="en-US" sz="2400" b="1" dirty="0"/>
              <a:t> MVC</a:t>
            </a:r>
            <a:endParaRPr lang="vi-VN" sz="2400" b="1" dirty="0"/>
          </a:p>
          <a:p>
            <a:endParaRPr lang="vi-VN" dirty="0"/>
          </a:p>
        </p:txBody>
      </p:sp>
    </p:spTree>
    <p:extLst>
      <p:ext uri="{BB962C8B-B14F-4D97-AF65-F5344CB8AC3E}">
        <p14:creationId xmlns:p14="http://schemas.microsoft.com/office/powerpoint/2010/main" val="398546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085F1-FB1A-76DC-4827-18971F5D8AF6}"/>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64F91B52-C91E-3CE3-73F6-CF38CF4276A0}"/>
              </a:ext>
            </a:extLst>
          </p:cNvPr>
          <p:cNvSpPr txBox="1"/>
          <p:nvPr/>
        </p:nvSpPr>
        <p:spPr>
          <a:xfrm>
            <a:off x="1690293" y="1059375"/>
            <a:ext cx="7138220" cy="4965462"/>
          </a:xfrm>
          <a:prstGeom prst="rect">
            <a:avLst/>
          </a:prstGeom>
          <a:noFill/>
        </p:spPr>
        <p:txBody>
          <a:bodyPr wrap="square" rtlCol="0">
            <a:spAutoFit/>
          </a:bodyPr>
          <a:lstStyle/>
          <a:p>
            <a:pPr marL="12700">
              <a:lnSpc>
                <a:spcPct val="100000"/>
              </a:lnSpc>
              <a:spcBef>
                <a:spcPts val="1375"/>
              </a:spcBef>
              <a:tabLst>
                <a:tab pos="697865" algn="l"/>
              </a:tabLst>
            </a:pPr>
            <a:r>
              <a:rPr lang="vi-VN" sz="2000" b="1"/>
              <a:t>Các tính năng chính </a:t>
            </a:r>
            <a:endParaRPr lang="en-US" sz="2000" b="1"/>
          </a:p>
          <a:p>
            <a:pPr marL="12700">
              <a:lnSpc>
                <a:spcPct val="100000"/>
              </a:lnSpc>
              <a:spcBef>
                <a:spcPts val="1375"/>
              </a:spcBef>
              <a:tabLst>
                <a:tab pos="697865" algn="l"/>
              </a:tabLst>
            </a:pPr>
            <a:r>
              <a:rPr lang="vi-VN" b="1"/>
              <a:t>Chức năng dành cho khách hàng:</a:t>
            </a:r>
            <a:endParaRPr lang="en-US" b="1"/>
          </a:p>
          <a:p>
            <a:pPr marL="298450" indent="-285750">
              <a:lnSpc>
                <a:spcPct val="100000"/>
              </a:lnSpc>
              <a:spcBef>
                <a:spcPts val="1375"/>
              </a:spcBef>
              <a:buFont typeface="Arial" panose="020B0604020202020204" pitchFamily="34" charset="0"/>
              <a:buChar char="•"/>
              <a:tabLst>
                <a:tab pos="697865" algn="l"/>
              </a:tabLst>
            </a:pPr>
            <a:r>
              <a:rPr lang="vi-VN"/>
              <a:t>Tìm kiếm sản phẩm theo danh mục, giá cả.</a:t>
            </a:r>
            <a:endParaRPr lang="en-US"/>
          </a:p>
          <a:p>
            <a:pPr marL="298450" indent="-285750">
              <a:lnSpc>
                <a:spcPct val="100000"/>
              </a:lnSpc>
              <a:spcBef>
                <a:spcPts val="1375"/>
              </a:spcBef>
              <a:buFont typeface="Arial" panose="020B0604020202020204" pitchFamily="34" charset="0"/>
              <a:buChar char="•"/>
              <a:tabLst>
                <a:tab pos="697865" algn="l"/>
              </a:tabLst>
            </a:pPr>
            <a:r>
              <a:rPr lang="vi-VN"/>
              <a:t>Thêm sản phẩm vào giỏ hàng, đặt hàng trực tuyến. </a:t>
            </a:r>
            <a:endParaRPr lang="en-US"/>
          </a:p>
          <a:p>
            <a:pPr marL="298450" indent="-285750">
              <a:lnSpc>
                <a:spcPct val="100000"/>
              </a:lnSpc>
              <a:spcBef>
                <a:spcPts val="1375"/>
              </a:spcBef>
              <a:buFont typeface="Arial" panose="020B0604020202020204" pitchFamily="34" charset="0"/>
              <a:buChar char="•"/>
              <a:tabLst>
                <a:tab pos="697865" algn="l"/>
              </a:tabLst>
            </a:pPr>
            <a:r>
              <a:rPr lang="vi-VN"/>
              <a:t>Theo dõi trạng thái đơn hàng. </a:t>
            </a:r>
            <a:endParaRPr lang="en-US"/>
          </a:p>
          <a:p>
            <a:pPr marL="12700">
              <a:lnSpc>
                <a:spcPct val="100000"/>
              </a:lnSpc>
              <a:spcBef>
                <a:spcPts val="1375"/>
              </a:spcBef>
              <a:tabLst>
                <a:tab pos="697865" algn="l"/>
              </a:tabLst>
            </a:pPr>
            <a:r>
              <a:rPr lang="vi-VN" b="1"/>
              <a:t>Chức năng dành cho nhân viên:</a:t>
            </a:r>
            <a:endParaRPr lang="en-US" b="1"/>
          </a:p>
          <a:p>
            <a:pPr marL="298450" indent="-285750">
              <a:lnSpc>
                <a:spcPct val="100000"/>
              </a:lnSpc>
              <a:spcBef>
                <a:spcPts val="1375"/>
              </a:spcBef>
              <a:buFont typeface="Arial" panose="020B0604020202020204" pitchFamily="34" charset="0"/>
              <a:buChar char="•"/>
              <a:tabLst>
                <a:tab pos="697865" algn="l"/>
              </a:tabLst>
            </a:pPr>
            <a:r>
              <a:rPr lang="vi-VN"/>
              <a:t>Quản lý danh mục sản phẩm, khách hàng, đơn hàng. </a:t>
            </a:r>
            <a:endParaRPr lang="en-US"/>
          </a:p>
          <a:p>
            <a:pPr marL="298450" indent="-285750">
              <a:lnSpc>
                <a:spcPct val="100000"/>
              </a:lnSpc>
              <a:spcBef>
                <a:spcPts val="1375"/>
              </a:spcBef>
              <a:buFont typeface="Arial" panose="020B0604020202020204" pitchFamily="34" charset="0"/>
              <a:buChar char="•"/>
              <a:tabLst>
                <a:tab pos="697865" algn="l"/>
              </a:tabLst>
            </a:pPr>
            <a:r>
              <a:rPr lang="vi-VN"/>
              <a:t>Thống kê doanh thu, lập báo cáo. </a:t>
            </a:r>
            <a:endParaRPr lang="en-US"/>
          </a:p>
          <a:p>
            <a:pPr marL="12700">
              <a:lnSpc>
                <a:spcPct val="100000"/>
              </a:lnSpc>
              <a:spcBef>
                <a:spcPts val="1375"/>
              </a:spcBef>
              <a:tabLst>
                <a:tab pos="697865" algn="l"/>
              </a:tabLst>
            </a:pPr>
            <a:r>
              <a:rPr lang="vi-VN" b="1"/>
              <a:t>Chức năng quản trị viên: </a:t>
            </a:r>
            <a:endParaRPr lang="en-US" b="1"/>
          </a:p>
          <a:p>
            <a:pPr marL="298450" indent="-285750">
              <a:lnSpc>
                <a:spcPct val="100000"/>
              </a:lnSpc>
              <a:spcBef>
                <a:spcPts val="1375"/>
              </a:spcBef>
              <a:buFont typeface="Arial" panose="020B0604020202020204" pitchFamily="34" charset="0"/>
              <a:buChar char="•"/>
              <a:tabLst>
                <a:tab pos="697865" algn="l"/>
              </a:tabLst>
            </a:pPr>
            <a:r>
              <a:rPr lang="vi-VN"/>
              <a:t>Quản lý nhân viên và hệ thống. </a:t>
            </a:r>
            <a:endParaRPr lang="en-US"/>
          </a:p>
          <a:p>
            <a:pPr marL="298450" indent="-285750">
              <a:lnSpc>
                <a:spcPct val="100000"/>
              </a:lnSpc>
              <a:spcBef>
                <a:spcPts val="1375"/>
              </a:spcBef>
              <a:buFont typeface="Arial" panose="020B0604020202020204" pitchFamily="34" charset="0"/>
              <a:buChar char="•"/>
              <a:tabLst>
                <a:tab pos="697865" algn="l"/>
              </a:tabLst>
            </a:pPr>
            <a:r>
              <a:rPr lang="vi-VN"/>
              <a:t>Phân tích báo cáo lợi nhuận.</a:t>
            </a:r>
          </a:p>
        </p:txBody>
      </p:sp>
    </p:spTree>
    <p:extLst>
      <p:ext uri="{BB962C8B-B14F-4D97-AF65-F5344CB8AC3E}">
        <p14:creationId xmlns:p14="http://schemas.microsoft.com/office/powerpoint/2010/main" val="490905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2AB08-3ABA-B2C0-B634-9EF6DED96F55}"/>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0B5E2D84-9E78-6E57-0F44-4771CE58D80C}"/>
              </a:ext>
            </a:extLst>
          </p:cNvPr>
          <p:cNvSpPr txBox="1"/>
          <p:nvPr/>
        </p:nvSpPr>
        <p:spPr>
          <a:xfrm>
            <a:off x="2166409" y="1247502"/>
            <a:ext cx="6440129" cy="3748719"/>
          </a:xfrm>
          <a:prstGeom prst="rect">
            <a:avLst/>
          </a:prstGeom>
          <a:noFill/>
        </p:spPr>
        <p:txBody>
          <a:bodyPr wrap="square" rtlCol="0">
            <a:spAutoFit/>
          </a:bodyPr>
          <a:lstStyle/>
          <a:p>
            <a:pPr marL="12700" marR="5080" algn="just">
              <a:lnSpc>
                <a:spcPct val="120000"/>
              </a:lnSpc>
              <a:spcBef>
                <a:spcPts val="100"/>
              </a:spcBef>
            </a:pPr>
            <a:endParaRPr lang="vi-VN" sz="1800">
              <a:solidFill>
                <a:srgbClr val="000065"/>
              </a:solidFill>
              <a:latin typeface="Times New Roman"/>
              <a:cs typeface="Times New Roman"/>
            </a:endParaRPr>
          </a:p>
          <a:p>
            <a:pPr>
              <a:lnSpc>
                <a:spcPct val="150000"/>
              </a:lnSpc>
            </a:pPr>
            <a:r>
              <a:rPr lang="vi-VN" sz="2400" b="1"/>
              <a:t>Công nghệ sử dụng</a:t>
            </a:r>
          </a:p>
          <a:p>
            <a:pPr>
              <a:lnSpc>
                <a:spcPct val="150000"/>
              </a:lnSpc>
              <a:buFont typeface="Arial" panose="020B0604020202020204" pitchFamily="34" charset="0"/>
              <a:buChar char="•"/>
            </a:pPr>
            <a:r>
              <a:rPr lang="vi-VN" b="1"/>
              <a:t>Ngôn ngữ lập trình:</a:t>
            </a:r>
            <a:r>
              <a:rPr lang="vi-VN"/>
              <a:t> C#.</a:t>
            </a:r>
          </a:p>
          <a:p>
            <a:pPr>
              <a:lnSpc>
                <a:spcPct val="150000"/>
              </a:lnSpc>
              <a:buFont typeface="Arial" panose="020B0604020202020204" pitchFamily="34" charset="0"/>
              <a:buChar char="•"/>
            </a:pPr>
            <a:r>
              <a:rPr lang="vi-VN" b="1"/>
              <a:t>Công nghệ phát triển web:</a:t>
            </a:r>
            <a:r>
              <a:rPr lang="vi-VN"/>
              <a:t> ASP.NET MVC.</a:t>
            </a:r>
          </a:p>
          <a:p>
            <a:pPr>
              <a:lnSpc>
                <a:spcPct val="150000"/>
              </a:lnSpc>
              <a:buFont typeface="Arial" panose="020B0604020202020204" pitchFamily="34" charset="0"/>
              <a:buChar char="•"/>
            </a:pPr>
            <a:r>
              <a:rPr lang="vi-VN" b="1"/>
              <a:t>Cơ sở dữ liệu:</a:t>
            </a:r>
            <a:r>
              <a:rPr lang="vi-VN"/>
              <a:t> SQL Server.</a:t>
            </a:r>
          </a:p>
          <a:p>
            <a:pPr>
              <a:lnSpc>
                <a:spcPct val="150000"/>
              </a:lnSpc>
              <a:buFont typeface="Arial" panose="020B0604020202020204" pitchFamily="34" charset="0"/>
              <a:buChar char="•"/>
            </a:pPr>
            <a:r>
              <a:rPr lang="vi-VN" b="1"/>
              <a:t>Các công cụ hỗ trợ:</a:t>
            </a:r>
            <a:endParaRPr lang="vi-VN"/>
          </a:p>
          <a:p>
            <a:pPr marL="742950" lvl="1" indent="-285750">
              <a:lnSpc>
                <a:spcPct val="150000"/>
              </a:lnSpc>
              <a:buFont typeface="Arial" panose="020B0604020202020204" pitchFamily="34" charset="0"/>
              <a:buChar char="•"/>
            </a:pPr>
            <a:r>
              <a:rPr lang="vi-VN"/>
              <a:t>HTML5, CSS3, JavaScript (JQuery, AJAX).</a:t>
            </a:r>
          </a:p>
          <a:p>
            <a:pPr marL="742950" lvl="1" indent="-285750">
              <a:lnSpc>
                <a:spcPct val="150000"/>
              </a:lnSpc>
              <a:buFont typeface="Arial" panose="020B0604020202020204" pitchFamily="34" charset="0"/>
              <a:buChar char="•"/>
            </a:pPr>
            <a:r>
              <a:rPr lang="vi-VN"/>
              <a:t>LINQ cho truy vấn dữ liệu.</a:t>
            </a:r>
          </a:p>
          <a:p>
            <a:endParaRPr lang="vi-VN"/>
          </a:p>
        </p:txBody>
      </p:sp>
    </p:spTree>
    <p:extLst>
      <p:ext uri="{BB962C8B-B14F-4D97-AF65-F5344CB8AC3E}">
        <p14:creationId xmlns:p14="http://schemas.microsoft.com/office/powerpoint/2010/main" val="123739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29786-37BF-D46F-48DD-879C6AD9D89D}"/>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7D8B93B9-4AD1-9B68-F1B2-5F3A09140D98}"/>
              </a:ext>
            </a:extLst>
          </p:cNvPr>
          <p:cNvSpPr txBox="1"/>
          <p:nvPr/>
        </p:nvSpPr>
        <p:spPr>
          <a:xfrm>
            <a:off x="2243465" y="1435486"/>
            <a:ext cx="6617109" cy="3831818"/>
          </a:xfrm>
          <a:prstGeom prst="rect">
            <a:avLst/>
          </a:prstGeom>
          <a:noFill/>
        </p:spPr>
        <p:txBody>
          <a:bodyPr wrap="square" rtlCol="0">
            <a:spAutoFit/>
          </a:bodyPr>
          <a:lstStyle/>
          <a:p>
            <a:pPr>
              <a:lnSpc>
                <a:spcPct val="150000"/>
              </a:lnSpc>
            </a:pPr>
            <a:r>
              <a:rPr lang="vi-VN" sz="2400" b="1"/>
              <a:t>Kết quả mong đợi</a:t>
            </a:r>
          </a:p>
          <a:p>
            <a:pPr>
              <a:lnSpc>
                <a:spcPct val="150000"/>
              </a:lnSpc>
              <a:buFont typeface="Arial" panose="020B0604020202020204" pitchFamily="34" charset="0"/>
              <a:buChar char="•"/>
            </a:pPr>
            <a:r>
              <a:rPr lang="vi-VN"/>
              <a:t>Xây dựng website thời trang trực tuyến với:</a:t>
            </a:r>
          </a:p>
          <a:p>
            <a:pPr marL="742950" lvl="1" indent="-285750">
              <a:lnSpc>
                <a:spcPct val="150000"/>
              </a:lnSpc>
              <a:buFont typeface="Arial" panose="020B0604020202020204" pitchFamily="34" charset="0"/>
              <a:buChar char="•"/>
            </a:pPr>
            <a:r>
              <a:rPr lang="vi-VN"/>
              <a:t>Giao diện thân thiện, dễ sử dụng.</a:t>
            </a:r>
          </a:p>
          <a:p>
            <a:pPr marL="742950" lvl="1" indent="-285750">
              <a:lnSpc>
                <a:spcPct val="150000"/>
              </a:lnSpc>
              <a:buFont typeface="Arial" panose="020B0604020202020204" pitchFamily="34" charset="0"/>
              <a:buChar char="•"/>
            </a:pPr>
            <a:r>
              <a:rPr lang="vi-VN"/>
              <a:t>Đầy đủ thông tin về sản phẩm và chương trình khuyến mãi.</a:t>
            </a:r>
          </a:p>
          <a:p>
            <a:pPr marL="742950" lvl="1" indent="-285750">
              <a:lnSpc>
                <a:spcPct val="150000"/>
              </a:lnSpc>
              <a:buFont typeface="Arial" panose="020B0604020202020204" pitchFamily="34" charset="0"/>
              <a:buChar char="•"/>
            </a:pPr>
            <a:r>
              <a:rPr lang="vi-VN"/>
              <a:t>Tính năng bảo mật thông tin khách hàng.</a:t>
            </a:r>
          </a:p>
          <a:p>
            <a:pPr marL="742950" lvl="1" indent="-285750">
              <a:lnSpc>
                <a:spcPct val="150000"/>
              </a:lnSpc>
              <a:buFont typeface="Arial" panose="020B0604020202020204" pitchFamily="34" charset="0"/>
              <a:buChar char="•"/>
            </a:pPr>
            <a:r>
              <a:rPr lang="vi-VN"/>
              <a:t>Thống kê, báo cáo chi tiết theo thời gian thực.</a:t>
            </a:r>
          </a:p>
          <a:p>
            <a:pPr>
              <a:lnSpc>
                <a:spcPct val="150000"/>
              </a:lnSpc>
              <a:buFont typeface="Arial" panose="020B0604020202020204" pitchFamily="34" charset="0"/>
              <a:buChar char="•"/>
            </a:pPr>
            <a:r>
              <a:rPr lang="vi-VN"/>
              <a:t>Đáp ứng nhu cầu mua sắm trực tuyến và hỗ trợ quản lý doanh nghiệp.</a:t>
            </a:r>
          </a:p>
          <a:p>
            <a:endParaRPr lang="vi-VN"/>
          </a:p>
        </p:txBody>
      </p:sp>
    </p:spTree>
    <p:extLst>
      <p:ext uri="{BB962C8B-B14F-4D97-AF65-F5344CB8AC3E}">
        <p14:creationId xmlns:p14="http://schemas.microsoft.com/office/powerpoint/2010/main" val="41645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79519-C0C6-AF17-57FC-BBE8C759F2FE}"/>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C43BF061-B637-B7E4-CA96-A6F94F2C5B20}"/>
              </a:ext>
            </a:extLst>
          </p:cNvPr>
          <p:cNvSpPr txBox="1"/>
          <p:nvPr/>
        </p:nvSpPr>
        <p:spPr>
          <a:xfrm>
            <a:off x="1641986" y="1553496"/>
            <a:ext cx="7875639" cy="3693319"/>
          </a:xfrm>
          <a:prstGeom prst="rect">
            <a:avLst/>
          </a:prstGeom>
          <a:noFill/>
        </p:spPr>
        <p:txBody>
          <a:bodyPr wrap="square" rtlCol="0">
            <a:spAutoFit/>
          </a:bodyPr>
          <a:lstStyle/>
          <a:p>
            <a:pPr>
              <a:lnSpc>
                <a:spcPct val="150000"/>
              </a:lnSpc>
            </a:pPr>
            <a:r>
              <a:rPr lang="vi-VN" b="1"/>
              <a:t>Kết luận</a:t>
            </a:r>
          </a:p>
          <a:p>
            <a:pPr>
              <a:lnSpc>
                <a:spcPct val="150000"/>
              </a:lnSpc>
              <a:buFont typeface="Arial" panose="020B0604020202020204" pitchFamily="34" charset="0"/>
              <a:buChar char="•"/>
            </a:pPr>
            <a:r>
              <a:rPr lang="vi-VN" b="1"/>
              <a:t>Nhóm đạt được:</a:t>
            </a:r>
            <a:endParaRPr lang="vi-VN"/>
          </a:p>
          <a:p>
            <a:pPr marL="742950" lvl="1" indent="-285750">
              <a:lnSpc>
                <a:spcPct val="150000"/>
              </a:lnSpc>
              <a:buFont typeface="Arial" panose="020B0604020202020204" pitchFamily="34" charset="0"/>
              <a:buChar char="•"/>
            </a:pPr>
            <a:r>
              <a:rPr lang="vi-VN"/>
              <a:t>Kiến thức về công nghệ ASP.NET MVC, C#, và SQL Server.</a:t>
            </a:r>
          </a:p>
          <a:p>
            <a:pPr marL="742950" lvl="1" indent="-285750">
              <a:lnSpc>
                <a:spcPct val="150000"/>
              </a:lnSpc>
              <a:buFont typeface="Arial" panose="020B0604020202020204" pitchFamily="34" charset="0"/>
              <a:buChar char="•"/>
            </a:pPr>
            <a:r>
              <a:rPr lang="vi-VN"/>
              <a:t>Kỹ năng lập trình thực tế và làm việc nhóm.</a:t>
            </a:r>
          </a:p>
          <a:p>
            <a:pPr>
              <a:lnSpc>
                <a:spcPct val="150000"/>
              </a:lnSpc>
              <a:buFont typeface="Arial" panose="020B0604020202020204" pitchFamily="34" charset="0"/>
              <a:buChar char="•"/>
            </a:pPr>
            <a:r>
              <a:rPr lang="vi-VN" b="1"/>
              <a:t>Hướng phát triển:</a:t>
            </a:r>
            <a:endParaRPr lang="vi-VN"/>
          </a:p>
          <a:p>
            <a:pPr marL="742950" lvl="1" indent="-285750">
              <a:lnSpc>
                <a:spcPct val="150000"/>
              </a:lnSpc>
              <a:buFont typeface="Arial" panose="020B0604020202020204" pitchFamily="34" charset="0"/>
              <a:buChar char="•"/>
            </a:pPr>
            <a:r>
              <a:rPr lang="vi-VN"/>
              <a:t>Cải thiện giao diện thân thiện hơn cho di động.</a:t>
            </a:r>
          </a:p>
          <a:p>
            <a:pPr marL="742950" lvl="1" indent="-285750">
              <a:lnSpc>
                <a:spcPct val="150000"/>
              </a:lnSpc>
              <a:buFont typeface="Arial" panose="020B0604020202020204" pitchFamily="34" charset="0"/>
              <a:buChar char="•"/>
            </a:pPr>
            <a:r>
              <a:rPr lang="vi-VN"/>
              <a:t>Thêm tính năng đăng nhập bằng tài khoản Google, Facebook.</a:t>
            </a:r>
          </a:p>
          <a:p>
            <a:pPr marL="742950" lvl="1" indent="-285750">
              <a:lnSpc>
                <a:spcPct val="150000"/>
              </a:lnSpc>
              <a:buFont typeface="Arial" panose="020B0604020202020204" pitchFamily="34" charset="0"/>
              <a:buChar char="•"/>
            </a:pPr>
            <a:r>
              <a:rPr lang="vi-VN"/>
              <a:t>Mở rộng quy mô sử dụng trên toàn quốc.</a:t>
            </a:r>
          </a:p>
          <a:p>
            <a:pPr marL="285750" indent="-285750">
              <a:buFont typeface="Arial" panose="020B0604020202020204" pitchFamily="34" charset="0"/>
              <a:buChar char="•"/>
            </a:pPr>
            <a:endParaRPr lang="vi-VN"/>
          </a:p>
        </p:txBody>
      </p:sp>
    </p:spTree>
    <p:extLst>
      <p:ext uri="{BB962C8B-B14F-4D97-AF65-F5344CB8AC3E}">
        <p14:creationId xmlns:p14="http://schemas.microsoft.com/office/powerpoint/2010/main" val="1206511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4C8DEA17-7359-407D-A02A-A8CF27164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0441CD-8CC9-4AD0-907B-02DF1B001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6DA029-2D81-4CD3-94FD-0DE7C7C98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3" name="Group 22">
            <a:extLst>
              <a:ext uri="{FF2B5EF4-FFF2-40B4-BE49-F238E27FC236}">
                <a16:creationId xmlns:a16="http://schemas.microsoft.com/office/drawing/2014/main" id="{BF97E00D-CA46-4017-A976-63BD0CB07E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4" name="Rounded Rectangle 17">
              <a:extLst>
                <a:ext uri="{FF2B5EF4-FFF2-40B4-BE49-F238E27FC236}">
                  <a16:creationId xmlns:a16="http://schemas.microsoft.com/office/drawing/2014/main" id="{E6F384A6-53DA-4F11-8B23-B3B8224DE0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9E15DC92-3502-4B25-A420-0FD164521E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6" name="Rounded Rectangle 20">
              <a:extLst>
                <a:ext uri="{FF2B5EF4-FFF2-40B4-BE49-F238E27FC236}">
                  <a16:creationId xmlns:a16="http://schemas.microsoft.com/office/drawing/2014/main" id="{0332DC96-9E36-410B-B37F-6AFCF1D69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EBAF10C-B0FA-4F83-90B2-EBEE61AC563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4" name="Tiêu đề 3">
            <a:extLst>
              <a:ext uri="{FF2B5EF4-FFF2-40B4-BE49-F238E27FC236}">
                <a16:creationId xmlns:a16="http://schemas.microsoft.com/office/drawing/2014/main" id="{3B962107-1C50-6125-C69B-50BB32C10800}"/>
              </a:ext>
            </a:extLst>
          </p:cNvPr>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r>
              <a:rPr lang="en-US" sz="4200" b="1"/>
              <a:t>CHƯƠNG II:PHÂN TÍCH THIẾT KẾ HỆ THỐNG</a:t>
            </a:r>
            <a:endParaRPr lang="en-US" sz="4200"/>
          </a:p>
        </p:txBody>
      </p:sp>
      <p:cxnSp>
        <p:nvCxnSpPr>
          <p:cNvPr id="29" name="Straight Connector 28">
            <a:extLst>
              <a:ext uri="{FF2B5EF4-FFF2-40B4-BE49-F238E27FC236}">
                <a16:creationId xmlns:a16="http://schemas.microsoft.com/office/drawing/2014/main" id="{8B150E35-A777-4E6D-8905-130F608C64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6864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B5101-25CA-0CF7-1210-B24B9833A58F}"/>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76A7755F-C092-5472-F144-6940EE10571F}"/>
              </a:ext>
            </a:extLst>
          </p:cNvPr>
          <p:cNvSpPr txBox="1"/>
          <p:nvPr/>
        </p:nvSpPr>
        <p:spPr>
          <a:xfrm>
            <a:off x="1563327" y="1283110"/>
            <a:ext cx="9124338" cy="5197833"/>
          </a:xfrm>
          <a:prstGeom prst="rect">
            <a:avLst/>
          </a:prstGeom>
          <a:noFill/>
        </p:spPr>
        <p:txBody>
          <a:bodyPr wrap="square" rtlCol="0">
            <a:spAutoFit/>
          </a:bodyPr>
          <a:lstStyle/>
          <a:p>
            <a:pPr>
              <a:lnSpc>
                <a:spcPct val="150000"/>
              </a:lnSpc>
            </a:pPr>
            <a:r>
              <a:rPr lang="en-US" sz="2400" b="1">
                <a:latin typeface="Times New Roman" panose="02020603050405020304" pitchFamily="18" charset="0"/>
                <a:cs typeface="Times New Roman" panose="02020603050405020304" pitchFamily="18" charset="0"/>
              </a:rPr>
              <a:t>Chương 2 Phân tích và Thiết kế Hệ thống</a:t>
            </a:r>
          </a:p>
          <a:p>
            <a:pPr>
              <a:lnSpc>
                <a:spcPct val="150000"/>
              </a:lnSpc>
            </a:pPr>
            <a:r>
              <a:rPr lang="en-US" sz="2400" b="1">
                <a:latin typeface="Times New Roman" panose="02020603050405020304" pitchFamily="18" charset="0"/>
                <a:cs typeface="Times New Roman" panose="02020603050405020304" pitchFamily="18" charset="0"/>
              </a:rPr>
              <a:t>2.1 </a:t>
            </a:r>
            <a:r>
              <a:rPr lang="vi-VN" sz="2000" b="1">
                <a:effectLst/>
                <a:latin typeface="Arial" panose="020B0604020202020204" pitchFamily="34" charset="0"/>
                <a:ea typeface="Arial" panose="020B0604020202020204" pitchFamily="34" charset="0"/>
                <a:cs typeface="Times New Roman" panose="02020603050405020304" pitchFamily="18" charset="0"/>
              </a:rPr>
              <a:t>Phân tích yêu cầu đề tài</a:t>
            </a:r>
            <a:endParaRPr lang="en-US" sz="2000" b="1">
              <a:latin typeface="Times New Roman" panose="02020603050405020304" pitchFamily="18" charset="0"/>
              <a:cs typeface="Times New Roman" panose="02020603050405020304" pitchFamily="18" charset="0"/>
            </a:endParaRPr>
          </a:p>
          <a:p>
            <a:pPr>
              <a:lnSpc>
                <a:spcPct val="150000"/>
              </a:lnSpc>
            </a:pPr>
            <a:r>
              <a:rPr lang="en-US" b="1">
                <a:latin typeface="Times New Roman" panose="02020603050405020304" pitchFamily="18" charset="0"/>
                <a:cs typeface="Times New Roman" panose="02020603050405020304" pitchFamily="18" charset="0"/>
              </a:rPr>
              <a:t>1 Mục tiêu chính:</a:t>
            </a:r>
            <a:endParaRPr lang="en-US">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Xây dựng hệ thống quản lý website thời trang hiệu quả.</a:t>
            </a:r>
          </a:p>
          <a:p>
            <a:pPr marL="742950" lvl="1"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Đáp ứng nhu cầu của khách hàng, nhân viên, và quản trị viên.x</a:t>
            </a:r>
          </a:p>
          <a:p>
            <a:pPr marL="742950" lvl="1"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Đảm bảo hệ thống dễ sử dụng, bảo mật, và linh hoạt.</a:t>
            </a:r>
          </a:p>
          <a:p>
            <a:pPr marL="742950" lvl="1" indent="-285750" algn="just">
              <a:lnSpc>
                <a:spcPct val="150000"/>
              </a:lnSpc>
              <a:spcAft>
                <a:spcPts val="800"/>
              </a:spcAft>
              <a:buFont typeface="Arial" panose="020B0604020202020204" pitchFamily="34" charset="0"/>
              <a:buChar char="•"/>
            </a:pPr>
            <a:r>
              <a:rPr lang="vi-VN">
                <a:effectLst/>
                <a:latin typeface="Times New Roman" panose="02020603050405020304" pitchFamily="18" charset="0"/>
                <a:ea typeface="Times New Roman" panose="02020603050405020304" pitchFamily="18" charset="0"/>
                <a:cs typeface="Times New Roman" panose="02020603050405020304" pitchFamily="18" charset="0"/>
              </a:rPr>
              <a:t>Rút ngắn khoảng cách giữa người mua và người bán, tạo ra một Website trực tuyến có thể đưa nhanh thông tin cũng như việc trao đổi mua bán các loại điện thoại qua mạng.</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50000"/>
              </a:lnSpc>
              <a:spcAft>
                <a:spcPts val="800"/>
              </a:spcAft>
              <a:buFont typeface="Arial" panose="020B0604020202020204" pitchFamily="34" charset="0"/>
              <a:buChar char="•"/>
            </a:pPr>
            <a:r>
              <a:rPr lang="vi-VN">
                <a:effectLst/>
                <a:latin typeface="Times New Roman" panose="02020603050405020304" pitchFamily="18" charset="0"/>
                <a:ea typeface="Times New Roman" panose="02020603050405020304" pitchFamily="18" charset="0"/>
                <a:cs typeface="Times New Roman" panose="02020603050405020304" pitchFamily="18" charset="0"/>
              </a:rPr>
              <a:t>Việc quản lý hàng trở nên dễ dàng.</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50000"/>
              </a:lnSpc>
              <a:spcAft>
                <a:spcPts val="800"/>
              </a:spcAft>
              <a:buFont typeface="Arial" panose="020B0604020202020204" pitchFamily="34" charset="0"/>
              <a:buChar char="•"/>
            </a:pPr>
            <a:r>
              <a:rPr lang="vi-VN" spc="-20">
                <a:effectLst/>
                <a:latin typeface="Times New Roman" panose="02020603050405020304" pitchFamily="18" charset="0"/>
                <a:ea typeface="Times New Roman" panose="02020603050405020304" pitchFamily="18" charset="0"/>
                <a:cs typeface="Times New Roman" panose="02020603050405020304" pitchFamily="18" charset="0"/>
              </a:rPr>
              <a:t>Sản phẩm được sắp xếp có hệ thống nên người dùng dễ tìm kiếm sản phẩm</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5712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D48D6710-7133-FB77-24C0-26739D1B70A6}"/>
              </a:ext>
            </a:extLst>
          </p:cNvPr>
          <p:cNvSpPr txBox="1"/>
          <p:nvPr/>
        </p:nvSpPr>
        <p:spPr>
          <a:xfrm>
            <a:off x="1140542" y="894735"/>
            <a:ext cx="9910916" cy="5416868"/>
          </a:xfrm>
          <a:prstGeom prst="rect">
            <a:avLst/>
          </a:prstGeom>
          <a:noFill/>
        </p:spPr>
        <p:txBody>
          <a:bodyPr wrap="square" rtlCol="0">
            <a:spAutoFit/>
          </a:bodyPr>
          <a:lstStyle/>
          <a:p>
            <a:r>
              <a:rPr lang="en-US" sz="1800" b="1">
                <a:solidFill>
                  <a:srgbClr val="000000"/>
                </a:solidFill>
                <a:effectLst/>
                <a:latin typeface="Arial" panose="020B0604020202020204" pitchFamily="34" charset="0"/>
                <a:ea typeface="Times New Roman" panose="02020603050405020304" pitchFamily="18" charset="0"/>
              </a:rPr>
              <a:t>2 </a:t>
            </a:r>
            <a:r>
              <a:rPr lang="vi-VN" sz="1800" b="1">
                <a:solidFill>
                  <a:srgbClr val="000000"/>
                </a:solidFill>
                <a:effectLst/>
                <a:latin typeface="Arial" panose="020B0604020202020204" pitchFamily="34" charset="0"/>
                <a:ea typeface="Times New Roman" panose="02020603050405020304" pitchFamily="18" charset="0"/>
              </a:rPr>
              <a:t>Tóm tắt hoạt động của hệ thống mà dự án sẽ được ứng dụng:</a:t>
            </a:r>
            <a:endParaRPr lang="en-US" sz="1800" b="1">
              <a:solidFill>
                <a:srgbClr val="000000"/>
              </a:solidFill>
              <a:effectLst/>
              <a:latin typeface="Arial" panose="020B0604020202020204" pitchFamily="34" charset="0"/>
              <a:ea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vi-VN" sz="1800">
                <a:effectLst/>
                <a:latin typeface="Arial" panose="020B0604020202020204" pitchFamily="34" charset="0"/>
                <a:ea typeface="Times New Roman" panose="02020603050405020304" pitchFamily="18" charset="0"/>
                <a:cs typeface="Arial" panose="020B0604020202020204" pitchFamily="34" charset="0"/>
              </a:rPr>
              <a:t>Là một Website chuyên bán các sản phẩm về thời trang, các phụ kiện thời trang …cho các cá nhân </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vi-VN" sz="1800">
                <a:effectLst/>
                <a:latin typeface="Arial" panose="020B0604020202020204" pitchFamily="34" charset="0"/>
                <a:ea typeface="Times New Roman" panose="02020603050405020304" pitchFamily="18" charset="0"/>
                <a:cs typeface="Arial" panose="020B0604020202020204" pitchFamily="34" charset="0"/>
              </a:rPr>
              <a:t>Là một Website động, các thông tin được cập nhật theo định kỳ.</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vi-VN" sz="1800">
                <a:effectLst/>
                <a:latin typeface="Arial" panose="020B0604020202020204" pitchFamily="34" charset="0"/>
                <a:ea typeface="Times New Roman" panose="02020603050405020304" pitchFamily="18" charset="0"/>
                <a:cs typeface="Arial" panose="020B0604020202020204" pitchFamily="34" charset="0"/>
              </a:rPr>
              <a:t>Người dùng truy cập vào Website có thể xem, tìm kiếm, mua các sản phẩm,hoặc đặt hàng sản phẩm</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vi-VN" sz="1800">
                <a:effectLst/>
                <a:latin typeface="Arial" panose="020B0604020202020204" pitchFamily="34" charset="0"/>
                <a:ea typeface="Times New Roman" panose="02020603050405020304" pitchFamily="18" charset="0"/>
                <a:cs typeface="Arial" panose="020B0604020202020204" pitchFamily="34" charset="0"/>
              </a:rPr>
              <a:t>Các sản phẩm được sắp xếp hợp lý. Vì vậy người dùng sẽ có cái nhìn tổng quan về tất cả các sản phẩm hiện có.</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vi-VN" sz="1800" spc="-20">
                <a:effectLst/>
                <a:latin typeface="Arial" panose="020B0604020202020204" pitchFamily="34" charset="0"/>
                <a:ea typeface="Times New Roman" panose="02020603050405020304" pitchFamily="18" charset="0"/>
                <a:cs typeface="Arial" panose="020B0604020202020204" pitchFamily="34" charset="0"/>
              </a:rPr>
              <a:t>Người dùng có thể xem chi tiết từng sản (</a:t>
            </a:r>
            <a:r>
              <a:rPr lang="vi-VN" sz="1800" i="1" spc="-20">
                <a:effectLst/>
                <a:latin typeface="Arial" panose="020B0604020202020204" pitchFamily="34" charset="0"/>
                <a:ea typeface="Times New Roman" panose="02020603050405020304" pitchFamily="18" charset="0"/>
                <a:cs typeface="Arial" panose="020B0604020202020204" pitchFamily="34" charset="0"/>
              </a:rPr>
              <a:t>có hình ảnh minh hoạ sản phẩm</a:t>
            </a:r>
            <a:r>
              <a:rPr lang="vi-VN" sz="1800" spc="-20">
                <a:effectLst/>
                <a:latin typeface="Arial" panose="020B0604020202020204" pitchFamily="34" charset="0"/>
                <a:ea typeface="Times New Roman" panose="02020603050405020304" pitchFamily="18" charset="0"/>
                <a:cs typeface="Arial" panose="020B0604020202020204" pitchFamily="34" charset="0"/>
              </a:rPr>
              <a:t>).</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vi-VN" sz="1800" spc="-20">
                <a:effectLst/>
                <a:latin typeface="Arial" panose="020B0604020202020204" pitchFamily="34" charset="0"/>
                <a:ea typeface="Times New Roman" panose="02020603050405020304" pitchFamily="18" charset="0"/>
                <a:cs typeface="Arial" panose="020B0604020202020204" pitchFamily="34" charset="0"/>
              </a:rPr>
              <a:t>Khi đã chọn được món hàng vừa ý thì người dùng click vào nút cho vào giỏ hàng hoặc chọn biểu tượng giỏ hàng để sản phẩm được cập nhật trong giỏ hàng.</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2007534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638343D4-7A5E-C693-70E7-AD32B5DFE2B0}"/>
              </a:ext>
            </a:extLst>
          </p:cNvPr>
          <p:cNvSpPr txBox="1"/>
          <p:nvPr/>
        </p:nvSpPr>
        <p:spPr>
          <a:xfrm>
            <a:off x="1465006" y="1032386"/>
            <a:ext cx="7049729" cy="4269887"/>
          </a:xfrm>
          <a:prstGeom prst="rect">
            <a:avLst/>
          </a:prstGeom>
          <a:noFill/>
        </p:spPr>
        <p:txBody>
          <a:bodyPr wrap="square" rtlCol="0">
            <a:spAutoFit/>
          </a:bodyPr>
          <a:lstStyle/>
          <a:p>
            <a:pPr indent="457200">
              <a:lnSpc>
                <a:spcPct val="107000"/>
              </a:lnSpc>
              <a:spcBef>
                <a:spcPts val="200"/>
              </a:spcBef>
            </a:pPr>
            <a:r>
              <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Phạm vi dự án được ứng dụng</a:t>
            </a:r>
          </a:p>
          <a:p>
            <a:pPr indent="457200">
              <a:lnSpc>
                <a:spcPct val="107000"/>
              </a:lnSpc>
              <a:spcBef>
                <a:spcPts val="200"/>
              </a:spcBef>
            </a:pPr>
            <a:endParaRPr lang="en-US" sz="2000" b="1">
              <a:solidFill>
                <a:srgbClr val="000000"/>
              </a:solidFill>
              <a:effectLst/>
              <a:latin typeface="Arial" panose="020B0604020202020204" pitchFamily="34" charset="0"/>
              <a:ea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vi-VN" sz="1800">
                <a:effectLst/>
                <a:latin typeface="Arial" panose="020B0604020202020204" pitchFamily="34" charset="0"/>
                <a:ea typeface="Times New Roman" panose="02020603050405020304" pitchFamily="18" charset="0"/>
                <a:cs typeface="Arial" panose="020B0604020202020204" pitchFamily="34" charset="0"/>
              </a:rPr>
              <a:t>Dành cho mọi đối tượng có nhu cầu mua sắm trên mạng.</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vi-VN" sz="1800">
                <a:effectLst/>
                <a:latin typeface="Arial" panose="020B0604020202020204" pitchFamily="34" charset="0"/>
                <a:ea typeface="Times New Roman" panose="02020603050405020304" pitchFamily="18" charset="0"/>
                <a:cs typeface="Arial" panose="020B0604020202020204" pitchFamily="34" charset="0"/>
              </a:rPr>
              <a:t>Do nghiệp vụ của cửa hàng kết hợp với công nghệ mới và được xử lý trên hệ thống máy tính nên công việc liên lạc nơi khách hàng cũng như việc xử lý hoá đơn thực hiện một cách nhanh chóng và chính xác.</a:t>
            </a:r>
            <a:endParaRPr lang="en-US" sz="180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spcAft>
                <a:spcPts val="800"/>
              </a:spcAft>
              <a:buFont typeface="Times New Roman" panose="02020603050405020304" pitchFamily="18" charset="0"/>
              <a:buChar char="-"/>
            </a:pPr>
            <a:r>
              <a:rPr lang="vi-VN" sz="1800">
                <a:effectLst/>
                <a:latin typeface="Arial" panose="020B0604020202020204" pitchFamily="34" charset="0"/>
                <a:ea typeface="Times New Roman" panose="02020603050405020304" pitchFamily="18" charset="0"/>
                <a:cs typeface="Arial" panose="020B0604020202020204" pitchFamily="34" charset="0"/>
              </a:rPr>
              <a:t> Rút ngắn được thời gian làm việc, cũng như đưa thông tin về các sản phẩm mới nhanh chóng đến cho khách hàng.</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710515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1CDB0E2A-7260-CF2B-EBD1-E351262D4506}"/>
              </a:ext>
            </a:extLst>
          </p:cNvPr>
          <p:cNvSpPr txBox="1"/>
          <p:nvPr/>
        </p:nvSpPr>
        <p:spPr>
          <a:xfrm>
            <a:off x="1337188" y="1229032"/>
            <a:ext cx="8367252" cy="3083921"/>
          </a:xfrm>
          <a:prstGeom prst="rect">
            <a:avLst/>
          </a:prstGeom>
          <a:noFill/>
        </p:spPr>
        <p:txBody>
          <a:bodyPr wrap="square" rtlCol="0">
            <a:spAutoFit/>
          </a:bodyPr>
          <a:lstStyle/>
          <a:p>
            <a:pPr indent="457200">
              <a:lnSpc>
                <a:spcPct val="107000"/>
              </a:lnSpc>
              <a:spcBef>
                <a:spcPts val="200"/>
              </a:spcBef>
            </a:pPr>
            <a:r>
              <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 Đối tượng sử dụng</a:t>
            </a:r>
            <a:endParaRPr lang="en-US" sz="2000" b="1">
              <a:solidFill>
                <a:srgbClr val="000000"/>
              </a:solidFill>
              <a:effectLst/>
              <a:latin typeface="Arial" panose="020B0604020202020204" pitchFamily="34" charset="0"/>
              <a:ea typeface="Times New Roman" panose="02020603050405020304" pitchFamily="18" charset="0"/>
            </a:endParaRPr>
          </a:p>
          <a:p>
            <a:pPr>
              <a:lnSpc>
                <a:spcPct val="150000"/>
              </a:lnSpc>
              <a:spcAft>
                <a:spcPts val="800"/>
              </a:spcAft>
            </a:pPr>
            <a:r>
              <a:rPr lang="vi-VN" sz="1800">
                <a:effectLst/>
                <a:latin typeface="Arial" panose="020B0604020202020204" pitchFamily="34" charset="0"/>
                <a:ea typeface="Arial" panose="020B0604020202020204" pitchFamily="34" charset="0"/>
                <a:cs typeface="Arial" panose="020B0604020202020204" pitchFamily="34" charset="0"/>
              </a:rPr>
              <a:t>Có 2 đối tượng sử dụng cơ bản là người dùng và nhà quản trị:</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vi-VN" sz="1800" spc="-40">
                <a:effectLst/>
                <a:latin typeface="Arial" panose="020B0604020202020204" pitchFamily="34" charset="0"/>
                <a:ea typeface="Arial" panose="020B0604020202020204" pitchFamily="34" charset="0"/>
                <a:cs typeface="Arial" panose="020B0604020202020204" pitchFamily="34" charset="0"/>
              </a:rPr>
              <a:t>    *</a:t>
            </a:r>
            <a:r>
              <a:rPr lang="vi-VN" sz="1800" i="1" spc="-40">
                <a:effectLst/>
                <a:latin typeface="Arial" panose="020B0604020202020204" pitchFamily="34" charset="0"/>
                <a:ea typeface="Arial" panose="020B0604020202020204" pitchFamily="34" charset="0"/>
                <a:cs typeface="Arial" panose="020B0604020202020204" pitchFamily="34" charset="0"/>
              </a:rPr>
              <a:t> </a:t>
            </a:r>
            <a:r>
              <a:rPr lang="vi-VN" sz="1800" i="1" u="sng" spc="-40">
                <a:effectLst/>
                <a:latin typeface="Arial" panose="020B0604020202020204" pitchFamily="34" charset="0"/>
                <a:ea typeface="Arial" panose="020B0604020202020204" pitchFamily="34" charset="0"/>
                <a:cs typeface="Arial" panose="020B0604020202020204" pitchFamily="34" charset="0"/>
              </a:rPr>
              <a:t>Người dùng</a:t>
            </a:r>
            <a:r>
              <a:rPr lang="vi-VN" sz="1800" i="1" spc="-40">
                <a:effectLst/>
                <a:latin typeface="Arial" panose="020B0604020202020204" pitchFamily="34" charset="0"/>
                <a:ea typeface="Arial" panose="020B0604020202020204" pitchFamily="34" charset="0"/>
                <a:cs typeface="Arial" panose="020B0604020202020204" pitchFamily="34" charset="0"/>
              </a:rPr>
              <a:t>:</a:t>
            </a:r>
            <a:r>
              <a:rPr lang="vi-VN" sz="1800" spc="-40">
                <a:effectLst/>
                <a:latin typeface="Arial" panose="020B0604020202020204" pitchFamily="34" charset="0"/>
                <a:ea typeface="Arial" panose="020B0604020202020204" pitchFamily="34" charset="0"/>
                <a:cs typeface="Arial" panose="020B0604020202020204" pitchFamily="34" charset="0"/>
              </a:rPr>
              <a:t>  Qua Website, khách hàng có thể xem thông tin, lựa chọn những sản phẩm ưa thích ở mọi nơi thậm chí ngay trong phòng làm việc của mình.</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vi-VN" sz="1800">
                <a:effectLst/>
                <a:latin typeface="Arial" panose="020B0604020202020204" pitchFamily="34" charset="0"/>
                <a:ea typeface="Arial" panose="020B0604020202020204" pitchFamily="34" charset="0"/>
                <a:cs typeface="Arial" panose="020B0604020202020204" pitchFamily="34" charset="0"/>
              </a:rPr>
              <a:t>    * </a:t>
            </a:r>
            <a:r>
              <a:rPr lang="vi-VN" sz="1800" i="1" u="sng">
                <a:effectLst/>
                <a:latin typeface="Arial" panose="020B0604020202020204" pitchFamily="34" charset="0"/>
                <a:ea typeface="Arial" panose="020B0604020202020204" pitchFamily="34" charset="0"/>
                <a:cs typeface="Arial" panose="020B0604020202020204" pitchFamily="34" charset="0"/>
              </a:rPr>
              <a:t>Nhà quản trị</a:t>
            </a:r>
            <a:r>
              <a:rPr lang="vi-VN" sz="1800">
                <a:effectLst/>
                <a:latin typeface="Arial" panose="020B0604020202020204" pitchFamily="34" charset="0"/>
                <a:ea typeface="Arial" panose="020B0604020202020204" pitchFamily="34" charset="0"/>
                <a:cs typeface="Arial" panose="020B0604020202020204" pitchFamily="34" charset="0"/>
              </a:rPr>
              <a:t>: Nhà quản trị có toàn quyền sử dụng và cập nhật sản phẩm, hoá đơn, quản lý khách hàng, đảm bảo tính an toàn cho Website.</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945302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7909CA79-6963-C921-BCC9-0BAEFFD00FAD}"/>
              </a:ext>
            </a:extLst>
          </p:cNvPr>
          <p:cNvSpPr txBox="1"/>
          <p:nvPr/>
        </p:nvSpPr>
        <p:spPr>
          <a:xfrm>
            <a:off x="1219201" y="973394"/>
            <a:ext cx="8190270" cy="4379532"/>
          </a:xfrm>
          <a:prstGeom prst="rect">
            <a:avLst/>
          </a:prstGeom>
          <a:noFill/>
        </p:spPr>
        <p:txBody>
          <a:bodyPr wrap="square" rtlCol="0">
            <a:spAutoFit/>
          </a:bodyPr>
          <a:lstStyle/>
          <a:p>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2.2 </a:t>
            </a:r>
            <a:r>
              <a:rPr lang="vi-VN" sz="2400" b="1">
                <a:effectLst/>
                <a:latin typeface="Times New Roman" panose="02020603050405020304" pitchFamily="18" charset="0"/>
                <a:ea typeface="Times New Roman" panose="02020603050405020304" pitchFamily="18" charset="0"/>
                <a:cs typeface="Times New Roman" panose="02020603050405020304" pitchFamily="18" charset="0"/>
              </a:rPr>
              <a:t>Yêu cầu giao diện của website/Phi chức năng</a:t>
            </a:r>
            <a:endParaRPr lang="en-US" sz="2400" b="1">
              <a:effectLst/>
              <a:latin typeface="Arial" panose="020B0604020202020204" pitchFamily="34" charset="0"/>
              <a:ea typeface="Times New Roman" panose="02020603050405020304" pitchFamily="18" charset="0"/>
            </a:endParaRPr>
          </a:p>
          <a:p>
            <a:pPr indent="457200">
              <a:lnSpc>
                <a:spcPct val="107000"/>
              </a:lnSpc>
              <a:spcBef>
                <a:spcPts val="200"/>
              </a:spcBef>
            </a:pPr>
            <a:r>
              <a:rPr lang="en-US" sz="2000" b="1">
                <a:solidFill>
                  <a:srgbClr val="000000"/>
                </a:solidFill>
                <a:effectLst/>
                <a:latin typeface="Arial" panose="020B0604020202020204" pitchFamily="34" charset="0"/>
                <a:ea typeface="Times New Roman" panose="02020603050405020304" pitchFamily="18" charset="0"/>
              </a:rPr>
              <a:t>1 </a:t>
            </a:r>
            <a:r>
              <a:rPr lang="vi-VN" sz="2000" b="1">
                <a:solidFill>
                  <a:srgbClr val="000000"/>
                </a:solidFill>
                <a:effectLst/>
                <a:latin typeface="Arial" panose="020B0604020202020204" pitchFamily="34" charset="0"/>
                <a:ea typeface="Times New Roman" panose="02020603050405020304" pitchFamily="18" charset="0"/>
              </a:rPr>
              <a:t>Giao diện người dùng</a:t>
            </a:r>
            <a:endParaRPr lang="en-US" sz="2000" b="1">
              <a:solidFill>
                <a:srgbClr val="000000"/>
              </a:solidFill>
              <a:effectLst/>
              <a:latin typeface="Arial" panose="020B0604020202020204" pitchFamily="34" charset="0"/>
              <a:ea typeface="Times New Roman" panose="02020603050405020304" pitchFamily="18" charset="0"/>
            </a:endParaRPr>
          </a:p>
          <a:p>
            <a:pPr indent="457200">
              <a:lnSpc>
                <a:spcPct val="150000"/>
              </a:lnSpc>
              <a:spcAft>
                <a:spcPts val="800"/>
              </a:spcAft>
              <a:tabLst>
                <a:tab pos="622300" algn="l"/>
              </a:tabLst>
            </a:pPr>
            <a:r>
              <a:rPr lang="vi-VN" sz="1800">
                <a:effectLst/>
                <a:latin typeface="Arial" panose="020B0604020202020204" pitchFamily="34" charset="0"/>
                <a:ea typeface="Arial" panose="020B0604020202020204" pitchFamily="34" charset="0"/>
                <a:cs typeface="Arial" panose="020B0604020202020204" pitchFamily="34" charset="0"/>
              </a:rPr>
              <a:t>Phải có một giao diện thân thiện dễ sử dụng:</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tabLst>
                <a:tab pos="622300" algn="l"/>
              </a:tabLst>
            </a:pPr>
            <a:r>
              <a:rPr lang="vi-VN" sz="1800">
                <a:effectLst/>
                <a:latin typeface="Arial" panose="020B0604020202020204" pitchFamily="34" charset="0"/>
                <a:ea typeface="Arial" panose="020B0604020202020204" pitchFamily="34" charset="0"/>
                <a:cs typeface="Arial" panose="020B0604020202020204" pitchFamily="34" charset="0"/>
              </a:rPr>
              <a:t>Màu sắc hài hoà làm nổi bật hình ảnh của sản phẩm, font chữ thống nhất, tiện lợi khi sử dụng.</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tabLst>
                <a:tab pos="622300" algn="l"/>
              </a:tabLst>
            </a:pPr>
            <a:r>
              <a:rPr lang="vi-VN" sz="1800">
                <a:effectLst/>
                <a:latin typeface="Arial" panose="020B0604020202020204" pitchFamily="34" charset="0"/>
                <a:ea typeface="Arial" panose="020B0604020202020204" pitchFamily="34" charset="0"/>
                <a:cs typeface="Arial" panose="020B0604020202020204" pitchFamily="34" charset="0"/>
              </a:rPr>
              <a:t>Giới thiệu những thông tin về cửa hàng: Địa chỉ liên hệ của cửa hàng hoặc các đại lý trực thuộc, các số điện thoại liên hệ, email liên hệ.</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tabLst>
                <a:tab pos="622300" algn="l"/>
              </a:tabLst>
            </a:pPr>
            <a:r>
              <a:rPr lang="vi-VN" sz="1800">
                <a:effectLst/>
                <a:latin typeface="Arial" panose="020B0604020202020204" pitchFamily="34" charset="0"/>
                <a:ea typeface="Arial" panose="020B0604020202020204" pitchFamily="34" charset="0"/>
                <a:cs typeface="Arial" panose="020B0604020202020204" pitchFamily="34" charset="0"/>
              </a:rPr>
              <a:t>Sản phẩm của cửa hàng: sản phẩm đang có, sản phẩm bán chạy, sản phẩm mới nhất, sản phẩm sắp ra mắt…</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225113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54610" y="1394927"/>
            <a:ext cx="163224" cy="142307"/>
          </a:xfrm>
          <a:prstGeom prst="rect">
            <a:avLst/>
          </a:prstGeom>
        </p:spPr>
      </p:pic>
      <p:graphicFrame>
        <p:nvGraphicFramePr>
          <p:cNvPr id="7" name="Sơ đồ 6">
            <a:extLst>
              <a:ext uri="{FF2B5EF4-FFF2-40B4-BE49-F238E27FC236}">
                <a16:creationId xmlns:a16="http://schemas.microsoft.com/office/drawing/2014/main" id="{8D56C6A5-4686-00CF-E740-9F5CC327E8D4}"/>
              </a:ext>
            </a:extLst>
          </p:cNvPr>
          <p:cNvGraphicFramePr/>
          <p:nvPr>
            <p:extLst>
              <p:ext uri="{D42A27DB-BD31-4B8C-83A1-F6EECF244321}">
                <p14:modId xmlns:p14="http://schemas.microsoft.com/office/powerpoint/2010/main" val="82239895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F90CDF67-B620-B2A5-371B-71664B905E01}"/>
              </a:ext>
            </a:extLst>
          </p:cNvPr>
          <p:cNvSpPr txBox="1"/>
          <p:nvPr/>
        </p:nvSpPr>
        <p:spPr>
          <a:xfrm>
            <a:off x="1445342" y="1406013"/>
            <a:ext cx="7266039" cy="1734834"/>
          </a:xfrm>
          <a:prstGeom prst="rect">
            <a:avLst/>
          </a:prstGeom>
          <a:noFill/>
        </p:spPr>
        <p:txBody>
          <a:bodyPr wrap="square" rtlCol="0">
            <a:spAutoFit/>
          </a:bodyPr>
          <a:lstStyle/>
          <a:p>
            <a:pPr indent="457200">
              <a:lnSpc>
                <a:spcPct val="107000"/>
              </a:lnSpc>
              <a:spcBef>
                <a:spcPts val="200"/>
              </a:spcBef>
            </a:pPr>
            <a:r>
              <a:rPr lang="vi-VN" sz="2000" b="1">
                <a:solidFill>
                  <a:srgbClr val="000000"/>
                </a:solidFill>
                <a:effectLst/>
                <a:ea typeface="Times New Roman" panose="02020603050405020304" pitchFamily="18" charset="0"/>
              </a:rPr>
              <a:t>2. Giao diện người quản trị:</a:t>
            </a:r>
            <a:endParaRPr lang="en-US" sz="2000" b="1">
              <a:solidFill>
                <a:srgbClr val="000000"/>
              </a:solidFill>
              <a:effectLst/>
              <a:ea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vi-VN" sz="1800">
                <a:effectLst/>
                <a:latin typeface="Arial" panose="020B0604020202020204" pitchFamily="34" charset="0"/>
                <a:ea typeface="Times New Roman" panose="02020603050405020304" pitchFamily="18" charset="0"/>
                <a:cs typeface="Arial" panose="020B0604020202020204" pitchFamily="34" charset="0"/>
              </a:rPr>
              <a:t>Giao diện đơn giản, dễ quản lý dữ liệu.</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vi-VN" sz="1800">
                <a:effectLst/>
                <a:latin typeface="Arial" panose="020B0604020202020204" pitchFamily="34" charset="0"/>
                <a:ea typeface="Times New Roman" panose="02020603050405020304" pitchFamily="18" charset="0"/>
                <a:cs typeface="Arial" panose="020B0604020202020204" pitchFamily="34" charset="0"/>
              </a:rPr>
              <a:t>Phải được bảo vệ bằng User &amp; Password riêng của Admin.</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307963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60FDC-9465-FF8C-9298-CBF61F03F05A}"/>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BEE9AC01-4486-9A96-E550-1E0FDB0FB8B0}"/>
              </a:ext>
            </a:extLst>
          </p:cNvPr>
          <p:cNvSpPr txBox="1"/>
          <p:nvPr/>
        </p:nvSpPr>
        <p:spPr>
          <a:xfrm>
            <a:off x="1617940" y="1584454"/>
            <a:ext cx="7875639" cy="4346318"/>
          </a:xfrm>
          <a:prstGeom prst="rect">
            <a:avLst/>
          </a:prstGeom>
          <a:noFill/>
        </p:spPr>
        <p:txBody>
          <a:bodyPr wrap="square" rtlCol="0">
            <a:spAutoFit/>
          </a:bodyPr>
          <a:lstStyle/>
          <a:p>
            <a:pPr lvl="0">
              <a:lnSpc>
                <a:spcPct val="150000"/>
              </a:lnSpc>
              <a:tabLst>
                <a:tab pos="524510" algn="l"/>
              </a:tabLst>
            </a:pPr>
            <a:r>
              <a:rPr lang="en-US" sz="2000" b="1"/>
              <a:t>1 </a:t>
            </a:r>
            <a:r>
              <a:rPr lang="vi-VN" sz="2000" b="1"/>
              <a:t>Xác định các yếu tố hệ thống</a:t>
            </a:r>
            <a:r>
              <a:rPr lang="vi-VN" sz="2000" spc="-30">
                <a:effectLst/>
                <a:latin typeface="Arial" panose="020B0604020202020204" pitchFamily="34" charset="0"/>
                <a:ea typeface="Arial" panose="020B0604020202020204" pitchFamily="34" charset="0"/>
                <a:cs typeface="Arial" panose="020B0604020202020204" pitchFamily="34" charset="0"/>
              </a:rPr>
              <a:t> </a:t>
            </a:r>
            <a:endParaRPr lang="en-US" sz="2000" spc="-30">
              <a:effectLst/>
              <a:latin typeface="Arial" panose="020B0604020202020204" pitchFamily="34" charset="0"/>
              <a:ea typeface="Arial" panose="020B0604020202020204" pitchFamily="34" charset="0"/>
              <a:cs typeface="Arial" panose="020B0604020202020204" pitchFamily="34" charset="0"/>
            </a:endParaRPr>
          </a:p>
          <a:p>
            <a:pPr marL="342900" lvl="0" indent="-342900">
              <a:lnSpc>
                <a:spcPct val="150000"/>
              </a:lnSpc>
              <a:buFont typeface="Wingdings" panose="05000000000000000000" pitchFamily="2" charset="2"/>
              <a:buChar char=""/>
              <a:tabLst>
                <a:tab pos="524510" algn="l"/>
              </a:tabLst>
            </a:pPr>
            <a:r>
              <a:rPr lang="vi-VN" sz="1800" spc="-30">
                <a:effectLst/>
                <a:latin typeface="Arial" panose="020B0604020202020204" pitchFamily="34" charset="0"/>
                <a:ea typeface="Arial" panose="020B0604020202020204" pitchFamily="34" charset="0"/>
                <a:cs typeface="Arial" panose="020B0604020202020204" pitchFamily="34" charset="0"/>
              </a:rPr>
              <a:t>Administrator: là thành viên quản trị của hệ thống, có các quyền và chức năng như: quản lý sản phẩm, quản trị người dùng, quản lý hoá đơn, thống kê báo cáo, quản lý tin tức, quản lý liên hệ.</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
              <a:tabLst>
                <a:tab pos="524510" algn="l"/>
              </a:tabLst>
            </a:pPr>
            <a:r>
              <a:rPr lang="vi-VN" sz="1800">
                <a:effectLst/>
                <a:latin typeface="Arial" panose="020B0604020202020204" pitchFamily="34" charset="0"/>
                <a:ea typeface="Arial" panose="020B0604020202020204" pitchFamily="34" charset="0"/>
                <a:cs typeface="Arial" panose="020B0604020202020204" pitchFamily="34" charset="0"/>
              </a:rPr>
              <a:t>Member: là hệ thống thành viên có chức năng: Đăng nhập, tìm kiếm, xem, sửa thông tin cá nhân, xem giỏ hàng, đặt hàng, xem thông tin về các hóa đơn đã lập, đăng ký thẻ tích điểm.</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tabLst>
                <a:tab pos="524510" algn="l"/>
              </a:tabLst>
            </a:pPr>
            <a:r>
              <a:rPr lang="vi-VN" sz="1800">
                <a:effectLst/>
                <a:latin typeface="Arial" panose="020B0604020202020204" pitchFamily="34" charset="0"/>
                <a:ea typeface="Arial" panose="020B0604020202020204" pitchFamily="34" charset="0"/>
                <a:cs typeface="Arial" panose="020B0604020202020204" pitchFamily="34" charset="0"/>
              </a:rPr>
              <a:t>Customer: Là khách vãng lai có chức năng: Đăng kí, tìm kiếm, xem thông tin sản phẩm.</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pPr>
            <a:endParaRPr lang="vi-VN" b="1"/>
          </a:p>
        </p:txBody>
      </p:sp>
      <p:sp>
        <p:nvSpPr>
          <p:cNvPr id="3" name="Hộp Văn bản 2">
            <a:extLst>
              <a:ext uri="{FF2B5EF4-FFF2-40B4-BE49-F238E27FC236}">
                <a16:creationId xmlns:a16="http://schemas.microsoft.com/office/drawing/2014/main" id="{B7FAB7CC-73C6-11F7-0B07-64C733C363FE}"/>
              </a:ext>
            </a:extLst>
          </p:cNvPr>
          <p:cNvSpPr txBox="1"/>
          <p:nvPr/>
        </p:nvSpPr>
        <p:spPr>
          <a:xfrm>
            <a:off x="1278194" y="973394"/>
            <a:ext cx="7187380" cy="738664"/>
          </a:xfrm>
          <a:prstGeom prst="rect">
            <a:avLst/>
          </a:prstGeom>
          <a:noFill/>
        </p:spPr>
        <p:txBody>
          <a:bodyPr wrap="square" rtlCol="0">
            <a:spAutoFit/>
          </a:bodyPr>
          <a:lstStyle/>
          <a:p>
            <a:r>
              <a:rPr lang="vi-VN" sz="2400" b="1">
                <a:effectLst/>
                <a:ea typeface="Times New Roman" panose="02020603050405020304" pitchFamily="18" charset="0"/>
                <a:cs typeface="Times New Roman" panose="02020603050405020304" pitchFamily="18" charset="0"/>
              </a:rPr>
              <a:t>2.</a:t>
            </a:r>
            <a:r>
              <a:rPr lang="en-US" sz="2400" b="1">
                <a:effectLst/>
                <a:ea typeface="Times New Roman" panose="02020603050405020304" pitchFamily="18" charset="0"/>
                <a:cs typeface="Times New Roman" panose="02020603050405020304" pitchFamily="18" charset="0"/>
              </a:rPr>
              <a:t>3</a:t>
            </a:r>
            <a:r>
              <a:rPr lang="vi-VN" sz="2400" b="1">
                <a:effectLst/>
                <a:ea typeface="Times New Roman" panose="02020603050405020304" pitchFamily="18" charset="0"/>
                <a:cs typeface="Times New Roman" panose="02020603050405020304" pitchFamily="18" charset="0"/>
              </a:rPr>
              <a:t>. Phân tích các chức năng của hệ thống</a:t>
            </a:r>
            <a:endParaRPr lang="en-US" sz="2400" b="1">
              <a:effectLst/>
              <a:ea typeface="Times New Roman" panose="02020603050405020304" pitchFamily="18" charset="0"/>
            </a:endParaRPr>
          </a:p>
          <a:p>
            <a:endParaRPr lang="en-US"/>
          </a:p>
        </p:txBody>
      </p:sp>
    </p:spTree>
    <p:extLst>
      <p:ext uri="{BB962C8B-B14F-4D97-AF65-F5344CB8AC3E}">
        <p14:creationId xmlns:p14="http://schemas.microsoft.com/office/powerpoint/2010/main" val="3594962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B027D-78B7-F580-5FDD-2BEBACA9F165}"/>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77E9FEC7-212C-964C-DDA4-5C1389CC47EA}"/>
              </a:ext>
            </a:extLst>
          </p:cNvPr>
          <p:cNvSpPr txBox="1"/>
          <p:nvPr/>
        </p:nvSpPr>
        <p:spPr>
          <a:xfrm>
            <a:off x="1624780" y="746302"/>
            <a:ext cx="7747820" cy="4699813"/>
          </a:xfrm>
          <a:prstGeom prst="rect">
            <a:avLst/>
          </a:prstGeom>
          <a:noFill/>
        </p:spPr>
        <p:txBody>
          <a:bodyPr wrap="square" rtlCol="0">
            <a:spAutoFit/>
          </a:bodyPr>
          <a:lstStyle/>
          <a:p>
            <a:pPr>
              <a:lnSpc>
                <a:spcPct val="150000"/>
              </a:lnSpc>
            </a:pPr>
            <a:r>
              <a:rPr lang="en-US" sz="2000" b="1"/>
              <a:t>2.</a:t>
            </a:r>
            <a:r>
              <a:rPr lang="vi-VN" sz="2000" b="1"/>
              <a:t>Các chức năng chính của hệ thống</a:t>
            </a:r>
            <a:endParaRPr lang="en-US" sz="2000" b="1"/>
          </a:p>
          <a:p>
            <a:pPr marL="285750" indent="-285750">
              <a:lnSpc>
                <a:spcPct val="150000"/>
              </a:lnSpc>
              <a:buFont typeface="Wingdings" panose="05000000000000000000" pitchFamily="2" charset="2"/>
              <a:buChar char="q"/>
            </a:pPr>
            <a:r>
              <a:rPr lang="vi-V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thông tin khách hàng: </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 phép nhân viên quản lý thông tin khách hàng bao gồm: mã khách hàng, tên khách hàng, địa chỉ, số điện thoại, email, số thẻ tích điểm, số chứng minh thư. </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vi-VN" sz="1800" b="1">
                <a:effectLst/>
                <a:latin typeface="Times New Roman" panose="02020603050405020304" pitchFamily="18" charset="0"/>
                <a:ea typeface="Times New Roman" panose="02020603050405020304" pitchFamily="18" charset="0"/>
                <a:cs typeface="Times New Roman" panose="02020603050405020304" pitchFamily="18" charset="0"/>
              </a:rPr>
              <a:t>Quản lý đơn đặt:</a:t>
            </a: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 quản lý đơn đặt cho từng khách hàng bao gồm các thông tin mã hóa đơn, mã sản phẩm, số lượng, đơn giá, tên khách hàng, địa chỉ, số điện thoại, email. Việc quản lý đơn đặt cho phép nhân viên cập nhật trạng thái của từng hóa đơn và cho phép xuất hóa đơn đến khách hàng.</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vi-VN" sz="1800" b="1">
                <a:effectLst/>
                <a:latin typeface="Times New Roman" panose="02020603050405020304" pitchFamily="18" charset="0"/>
                <a:ea typeface="Times New Roman" panose="02020603050405020304" pitchFamily="18" charset="0"/>
                <a:cs typeface="Times New Roman" panose="02020603050405020304" pitchFamily="18" charset="0"/>
              </a:rPr>
              <a:t>Quản lý nhà cung cấp:</a:t>
            </a: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 nhân viên quản lý thông tin nhà cung cấp bao gồm các thông tin sau: Mã nhà cung cấp, tên nhà cung cấp, địa chỉ, số điện thoại, email. </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endParaRPr lang="vi-VN" sz="2000" b="1"/>
          </a:p>
        </p:txBody>
      </p:sp>
    </p:spTree>
    <p:extLst>
      <p:ext uri="{BB962C8B-B14F-4D97-AF65-F5344CB8AC3E}">
        <p14:creationId xmlns:p14="http://schemas.microsoft.com/office/powerpoint/2010/main" val="2131786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081FD-5B2D-C74D-9B90-CD09F3C81E48}"/>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30DB9E13-4151-5362-59B1-1AFD7E5B89BB}"/>
              </a:ext>
            </a:extLst>
          </p:cNvPr>
          <p:cNvSpPr txBox="1"/>
          <p:nvPr/>
        </p:nvSpPr>
        <p:spPr>
          <a:xfrm>
            <a:off x="1160206" y="954156"/>
            <a:ext cx="10067699" cy="4089838"/>
          </a:xfrm>
          <a:prstGeom prst="rect">
            <a:avLst/>
          </a:prstGeom>
          <a:noFill/>
        </p:spPr>
        <p:txBody>
          <a:bodyPr wrap="square" rtlCol="0">
            <a:spAutoFit/>
          </a:bodyPr>
          <a:lstStyle/>
          <a:p>
            <a:pPr marL="342900" lvl="0" indent="-342900">
              <a:lnSpc>
                <a:spcPct val="150000"/>
              </a:lnSpc>
              <a:spcAft>
                <a:spcPts val="800"/>
              </a:spcAft>
              <a:buFont typeface="Wingdings" panose="05000000000000000000" pitchFamily="2" charset="2"/>
              <a:buChar char="q"/>
            </a:pPr>
            <a:r>
              <a:rPr lang="vi-VN" sz="1800" b="1">
                <a:effectLst/>
                <a:latin typeface="Times New Roman" panose="02020603050405020304" pitchFamily="18" charset="0"/>
                <a:ea typeface="Times New Roman" panose="02020603050405020304" pitchFamily="18" charset="0"/>
                <a:cs typeface="Times New Roman" panose="02020603050405020304" pitchFamily="18" charset="0"/>
              </a:rPr>
              <a:t>Quản lý nhân viên: </a:t>
            </a: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người quản lý quản lý thông tin nhân viên bao gồm: Mã nhân viên, tên nhân viên, địa chỉ, số điện thoại, giới tính.</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q"/>
            </a:pPr>
            <a:r>
              <a:rPr lang="vi-VN" sz="1800" b="1">
                <a:effectLst/>
                <a:latin typeface="Times New Roman" panose="02020603050405020304" pitchFamily="18" charset="0"/>
                <a:ea typeface="Times New Roman" panose="02020603050405020304" pitchFamily="18" charset="0"/>
                <a:cs typeface="Times New Roman" panose="02020603050405020304" pitchFamily="18" charset="0"/>
              </a:rPr>
              <a:t>Quản lý sản phẩm: </a:t>
            </a: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cho phép nhân viên quản lý các thông tin sản phẩm như mã sản phẩm, tên sản phẩm, loại sản phẩm, số lượng, đơn giá, hình ảnh, mô tả……Cho phép nhân viên có quyền thêm, sửa, xóa sản phẩm.</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q"/>
            </a:pPr>
            <a:r>
              <a:rPr lang="vi-VN" sz="1800" b="1">
                <a:effectLst/>
                <a:latin typeface="Times New Roman" panose="02020603050405020304" pitchFamily="18" charset="0"/>
                <a:ea typeface="Times New Roman" panose="02020603050405020304" pitchFamily="18" charset="0"/>
                <a:cs typeface="Times New Roman" panose="02020603050405020304" pitchFamily="18" charset="0"/>
              </a:rPr>
              <a:t>Tìm kiếm:</a:t>
            </a: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 nhằm nhiệm vụ tra cứu tìm kiếm những yêu cầu của người quản lý đưa ra như: thông tin sản phẩm, khách hàng, loại sản phẩm. Khách hàng có thể tìm kiếm sản phẩm theo tên sản phẩm, loại sản phẩm.</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endParaRPr lang="vi-VN"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014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675786AD-E38A-F3D9-F5B1-1155813834AB}"/>
              </a:ext>
            </a:extLst>
          </p:cNvPr>
          <p:cNvSpPr txBox="1"/>
          <p:nvPr/>
        </p:nvSpPr>
        <p:spPr>
          <a:xfrm>
            <a:off x="1514167" y="1101213"/>
            <a:ext cx="9163665" cy="4103688"/>
          </a:xfrm>
          <a:prstGeom prst="rect">
            <a:avLst/>
          </a:prstGeom>
          <a:noFill/>
        </p:spPr>
        <p:txBody>
          <a:bodyPr wrap="square" rtlCol="0">
            <a:spAutoFit/>
          </a:bodyPr>
          <a:lstStyle/>
          <a:p>
            <a:pPr marL="342900" lvl="0" indent="-342900">
              <a:lnSpc>
                <a:spcPct val="150000"/>
              </a:lnSpc>
              <a:spcAft>
                <a:spcPts val="800"/>
              </a:spcAft>
              <a:buFont typeface="Wingdings" panose="05000000000000000000" pitchFamily="2" charset="2"/>
              <a:buChar char="q"/>
            </a:pPr>
            <a:r>
              <a:rPr lang="vi-VN" sz="1800" b="1">
                <a:effectLst/>
                <a:latin typeface="Times New Roman" panose="02020603050405020304" pitchFamily="18" charset="0"/>
                <a:ea typeface="Times New Roman" panose="02020603050405020304" pitchFamily="18" charset="0"/>
                <a:cs typeface="Times New Roman" panose="02020603050405020304" pitchFamily="18" charset="0"/>
              </a:rPr>
              <a:t>Đăng ký tài khoản: </a:t>
            </a: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khách hàng có thể đăng ký tài khoản để đăng nhập vào hệ thống. Thông tin đăng ký bao gồm: Tên khách hàng, số điện thoại, email, tên người sử dụng, mật khẩu.</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q"/>
            </a:pPr>
            <a:r>
              <a:rPr lang="vi-VN" sz="1800" b="1">
                <a:effectLst/>
                <a:latin typeface="Times New Roman" panose="02020603050405020304" pitchFamily="18" charset="0"/>
                <a:ea typeface="Times New Roman" panose="02020603050405020304" pitchFamily="18" charset="0"/>
                <a:cs typeface="Times New Roman" panose="02020603050405020304" pitchFamily="18" charset="0"/>
              </a:rPr>
              <a:t>Đăng nhập: </a:t>
            </a: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khách hàng sau khi có tài khoản có thể đăng nhập vào hệ thống bằng cách nhập tên tài khoản và mật khẩu. Đăng nhập vào hệ thống khách hàng có thể sử dụng giỏ hàng.</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q"/>
            </a:pPr>
            <a:r>
              <a:rPr lang="vi-VN" sz="1800" b="1">
                <a:effectLst/>
                <a:latin typeface="Times New Roman" panose="02020603050405020304" pitchFamily="18" charset="0"/>
                <a:ea typeface="Times New Roman" panose="02020603050405020304" pitchFamily="18" charset="0"/>
                <a:cs typeface="Times New Roman" panose="02020603050405020304" pitchFamily="18" charset="0"/>
              </a:rPr>
              <a:t>Thống kê, báo cáo:</a:t>
            </a: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 nhân viên thực hiện thống kê hóa đơn xuất, nhập, thông tin khách hàng.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Báo cáo thống kê theo ngày, tháng, năm.</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q"/>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Gửi đơn đặt: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khách hàng sau khi chọn được sản phẩm ưng ý và thêm vào giỏ hàng. Khách hàng sẽ chọn gửi đơn đặt để mua các loại sản phẩm đã thêm.</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3918477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9D668718-F950-695A-5D73-9EB58B74DA71}"/>
              </a:ext>
            </a:extLst>
          </p:cNvPr>
          <p:cNvSpPr txBox="1"/>
          <p:nvPr/>
        </p:nvSpPr>
        <p:spPr>
          <a:xfrm>
            <a:off x="1612490" y="973393"/>
            <a:ext cx="9114503" cy="3688189"/>
          </a:xfrm>
          <a:prstGeom prst="rect">
            <a:avLst/>
          </a:prstGeom>
          <a:noFill/>
        </p:spPr>
        <p:txBody>
          <a:bodyPr wrap="square" rtlCol="0">
            <a:spAutoFit/>
          </a:bodyPr>
          <a:lstStyle/>
          <a:p>
            <a:pPr marL="342900" lvl="0" indent="-342900">
              <a:lnSpc>
                <a:spcPct val="150000"/>
              </a:lnSpc>
              <a:spcAft>
                <a:spcPts val="800"/>
              </a:spcAft>
              <a:buFont typeface="Wingdings" panose="05000000000000000000" pitchFamily="2" charset="2"/>
              <a:buChar char="q"/>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Xem giỏ hàng: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cho phép khách hàng xem lại lịch sử mua hàng và hủy đối với những sản phẩm nếu không muốn đặt.</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q"/>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Thêm giỏ hàng: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cho phép khách hàng thêm sản phẩm vào giỏ hàng.</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q"/>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Quản lý tin tức: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cho phép nhân viên quản lý các thông tin về tin tức bao gồm: mã tin tức, tiêu đề, nội dung, hình ảnh.</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q"/>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Quản lý loại sản phẩm: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cho phép nhân viên quản lý thông tin về loại sản phẩm bao gồm: mã loại sản phẩm, tên loại sản phẩm, chú thích.</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4171086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ABB5B6E9-066B-6411-A81F-27FBE50DE6BE}"/>
              </a:ext>
            </a:extLst>
          </p:cNvPr>
          <p:cNvSpPr txBox="1"/>
          <p:nvPr/>
        </p:nvSpPr>
        <p:spPr>
          <a:xfrm>
            <a:off x="1156137" y="1229709"/>
            <a:ext cx="8618483" cy="1615827"/>
          </a:xfrm>
          <a:prstGeom prst="rect">
            <a:avLst/>
          </a:prstGeom>
          <a:noFill/>
        </p:spPr>
        <p:txBody>
          <a:bodyPr wrap="square" rtlCol="0">
            <a:spAutoFit/>
          </a:bodyPr>
          <a:lstStyle/>
          <a:p>
            <a:pPr>
              <a:lnSpc>
                <a:spcPct val="150000"/>
              </a:lnSpc>
            </a:pPr>
            <a:r>
              <a:rPr lang="vi-VN" sz="1800" b="1">
                <a:effectLst/>
                <a:latin typeface="Arial" panose="020B0604020202020204" pitchFamily="34" charset="0"/>
                <a:ea typeface="Arial" panose="020B0604020202020204" pitchFamily="34" charset="0"/>
                <a:cs typeface="Arial" panose="020B0604020202020204" pitchFamily="34" charset="0"/>
              </a:rPr>
              <a:t>2.</a:t>
            </a:r>
            <a:r>
              <a:rPr lang="en-US" sz="1800" b="1">
                <a:effectLst/>
                <a:latin typeface="Arial" panose="020B0604020202020204" pitchFamily="34" charset="0"/>
                <a:ea typeface="Arial" panose="020B0604020202020204" pitchFamily="34" charset="0"/>
                <a:cs typeface="Arial" panose="020B0604020202020204" pitchFamily="34" charset="0"/>
              </a:rPr>
              <a:t>4</a:t>
            </a:r>
            <a:r>
              <a:rPr lang="vi-VN" sz="1800" b="1">
                <a:effectLst/>
                <a:latin typeface="Arial" panose="020B0604020202020204" pitchFamily="34" charset="0"/>
                <a:ea typeface="Arial" panose="020B0604020202020204" pitchFamily="34" charset="0"/>
                <a:cs typeface="Arial" panose="020B0604020202020204" pitchFamily="34" charset="0"/>
              </a:rPr>
              <a:t>. Cách tổ chức dữ liệu và thiết kế chương trình cho trang Web</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lvl="1">
              <a:lnSpc>
                <a:spcPct val="150000"/>
              </a:lnSpc>
            </a:pPr>
            <a:r>
              <a:rPr lang="vi-VN" b="1">
                <a:effectLst/>
                <a:latin typeface="Arial" panose="020B0604020202020204" pitchFamily="34" charset="0"/>
                <a:ea typeface="Arial" panose="020B0604020202020204" pitchFamily="34" charset="0"/>
              </a:rPr>
              <a:t>Biểu đồ phân rã các chức năng</a:t>
            </a:r>
            <a:endParaRPr lang="en-US" b="1">
              <a:effectLst/>
              <a:latin typeface="Arial" panose="020B0604020202020204" pitchFamily="34" charset="0"/>
              <a:ea typeface="Arial" panose="020B0604020202020204" pitchFamily="34" charset="0"/>
            </a:endParaRPr>
          </a:p>
          <a:p>
            <a:pPr>
              <a:lnSpc>
                <a:spcPct val="150000"/>
              </a:lnSpc>
            </a:pPr>
            <a:r>
              <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Hình 2.</a:t>
            </a:r>
            <a:r>
              <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4</a:t>
            </a: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.1.1.</a:t>
            </a:r>
            <a:r>
              <a:rPr lang="vi-VN" sz="1800" b="1" i="1">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vi-VN" sz="1800" b="1">
                <a:solidFill>
                  <a:srgbClr val="000000"/>
                </a:solidFill>
                <a:effectLst/>
                <a:latin typeface="Arial" panose="020B0604020202020204" pitchFamily="34" charset="0"/>
                <a:ea typeface="Arial" panose="020B0604020202020204" pitchFamily="34" charset="0"/>
                <a:cs typeface="Arial" panose="020B0604020202020204" pitchFamily="34" charset="0"/>
              </a:rPr>
              <a:t>Biểu đồ phân rã chức năng quản lý sản phẩm</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pic>
        <p:nvPicPr>
          <p:cNvPr id="3" name="Picture 15">
            <a:extLst>
              <a:ext uri="{FF2B5EF4-FFF2-40B4-BE49-F238E27FC236}">
                <a16:creationId xmlns:a16="http://schemas.microsoft.com/office/drawing/2014/main" id="{9D4C4434-CF12-01AB-7F88-34B03709CB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06551" y="2913159"/>
            <a:ext cx="4144010" cy="2880360"/>
          </a:xfrm>
          <a:prstGeom prst="rect">
            <a:avLst/>
          </a:prstGeom>
          <a:noFill/>
          <a:ln>
            <a:noFill/>
          </a:ln>
        </p:spPr>
      </p:pic>
    </p:spTree>
    <p:extLst>
      <p:ext uri="{BB962C8B-B14F-4D97-AF65-F5344CB8AC3E}">
        <p14:creationId xmlns:p14="http://schemas.microsoft.com/office/powerpoint/2010/main" val="99089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EA174-35BA-A14D-0DCA-80F763E8F030}"/>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277E4617-CCDF-BD40-43E9-AD7D5478ADA8}"/>
              </a:ext>
            </a:extLst>
          </p:cNvPr>
          <p:cNvSpPr txBox="1"/>
          <p:nvPr/>
        </p:nvSpPr>
        <p:spPr>
          <a:xfrm>
            <a:off x="2474843" y="1451113"/>
            <a:ext cx="7242314" cy="1318310"/>
          </a:xfrm>
          <a:prstGeom prst="rect">
            <a:avLst/>
          </a:prstGeom>
          <a:noFill/>
        </p:spPr>
        <p:txBody>
          <a:bodyPr wrap="square" rtlCol="0">
            <a:spAutoFit/>
          </a:bodyPr>
          <a:lstStyle/>
          <a:p>
            <a:pPr algn="ctr">
              <a:lnSpc>
                <a:spcPct val="150000"/>
              </a:lnSpc>
              <a:spcAft>
                <a:spcPts val="1000"/>
              </a:spcAft>
            </a:pPr>
            <a:r>
              <a:rPr lang="vi-VN" sz="1800" b="1">
                <a:solidFill>
                  <a:srgbClr val="000000"/>
                </a:solidFill>
                <a:effectLst/>
                <a:latin typeface="Arial" panose="020B0604020202020204" pitchFamily="34" charset="0"/>
                <a:ea typeface="Arial" panose="020B0604020202020204" pitchFamily="34" charset="0"/>
                <a:cs typeface="Arial" panose="020B0604020202020204" pitchFamily="34" charset="0"/>
              </a:rPr>
              <a:t> </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pP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Hình 2.</a:t>
            </a:r>
            <a:r>
              <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4</a:t>
            </a: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.1.2.</a:t>
            </a:r>
            <a:r>
              <a:rPr lang="vi-VN" sz="1800" b="1" i="1">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vi-VN" sz="1800" b="1">
                <a:solidFill>
                  <a:srgbClr val="000000"/>
                </a:solidFill>
                <a:effectLst/>
                <a:latin typeface="Arial" panose="020B0604020202020204" pitchFamily="34" charset="0"/>
                <a:ea typeface="Arial" panose="020B0604020202020204" pitchFamily="34" charset="0"/>
                <a:cs typeface="Arial" panose="020B0604020202020204" pitchFamily="34" charset="0"/>
              </a:rPr>
              <a:t>Biểu đồ phân rã chức năng quản lý khách hàng</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pic>
        <p:nvPicPr>
          <p:cNvPr id="3" name="Picture 17">
            <a:extLst>
              <a:ext uri="{FF2B5EF4-FFF2-40B4-BE49-F238E27FC236}">
                <a16:creationId xmlns:a16="http://schemas.microsoft.com/office/drawing/2014/main" id="{E5F90B99-A859-03F7-7313-4DAF740E9A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6247" y="2769423"/>
            <a:ext cx="4401820" cy="3002280"/>
          </a:xfrm>
          <a:prstGeom prst="rect">
            <a:avLst/>
          </a:prstGeom>
          <a:noFill/>
          <a:ln>
            <a:noFill/>
          </a:ln>
        </p:spPr>
      </p:pic>
    </p:spTree>
    <p:extLst>
      <p:ext uri="{BB962C8B-B14F-4D97-AF65-F5344CB8AC3E}">
        <p14:creationId xmlns:p14="http://schemas.microsoft.com/office/powerpoint/2010/main" val="1203940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CF298-7251-69D6-96E4-689D15D5E9D7}"/>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B6B123AC-D3C4-71E3-82C2-15140E4B2473}"/>
              </a:ext>
            </a:extLst>
          </p:cNvPr>
          <p:cNvSpPr txBox="1"/>
          <p:nvPr/>
        </p:nvSpPr>
        <p:spPr>
          <a:xfrm>
            <a:off x="1965434" y="1103586"/>
            <a:ext cx="7228262" cy="1292662"/>
          </a:xfrm>
          <a:prstGeom prst="rect">
            <a:avLst/>
          </a:prstGeom>
          <a:noFill/>
        </p:spPr>
        <p:txBody>
          <a:bodyPr wrap="square" rtlCol="0">
            <a:spAutoFit/>
          </a:bodyPr>
          <a:lstStyle/>
          <a:p>
            <a:pPr>
              <a:lnSpc>
                <a:spcPct val="150000"/>
              </a:lnSpc>
              <a:spcAft>
                <a:spcPts val="800"/>
              </a:spcAft>
              <a:tabLst>
                <a:tab pos="1143000" algn="l"/>
              </a:tabLst>
            </a:pPr>
            <a:r>
              <a:rPr lang="vi-VN" sz="1800" b="1">
                <a:effectLst/>
                <a:latin typeface="Arial" panose="020B0604020202020204" pitchFamily="34" charset="0"/>
                <a:ea typeface="Arial" panose="020B0604020202020204" pitchFamily="34" charset="0"/>
                <a:cs typeface="Arial" panose="020B0604020202020204" pitchFamily="34" charset="0"/>
              </a:rPr>
              <a:t> </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pP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Hình 2.</a:t>
            </a:r>
            <a:r>
              <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4</a:t>
            </a: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.1.3.</a:t>
            </a:r>
            <a:r>
              <a:rPr lang="vi-VN" sz="1800" b="1" i="1">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vi-VN" sz="1800" b="1">
                <a:solidFill>
                  <a:srgbClr val="000000"/>
                </a:solidFill>
                <a:effectLst/>
                <a:latin typeface="Arial" panose="020B0604020202020204" pitchFamily="34" charset="0"/>
                <a:ea typeface="Arial" panose="020B0604020202020204" pitchFamily="34" charset="0"/>
                <a:cs typeface="Arial" panose="020B0604020202020204" pitchFamily="34" charset="0"/>
              </a:rPr>
              <a:t>Biểu đồ phân rã chức năng quản lý nhà cung cấp</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pic>
        <p:nvPicPr>
          <p:cNvPr id="3" name="Picture 16">
            <a:extLst>
              <a:ext uri="{FF2B5EF4-FFF2-40B4-BE49-F238E27FC236}">
                <a16:creationId xmlns:a16="http://schemas.microsoft.com/office/drawing/2014/main" id="{BBC29B2E-A506-68E9-2C19-40C34BDA24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0824" y="2299252"/>
            <a:ext cx="4251325" cy="3352800"/>
          </a:xfrm>
          <a:prstGeom prst="rect">
            <a:avLst/>
          </a:prstGeom>
          <a:noFill/>
          <a:ln>
            <a:noFill/>
          </a:ln>
        </p:spPr>
      </p:pic>
    </p:spTree>
    <p:extLst>
      <p:ext uri="{BB962C8B-B14F-4D97-AF65-F5344CB8AC3E}">
        <p14:creationId xmlns:p14="http://schemas.microsoft.com/office/powerpoint/2010/main" val="3987127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650A1-E6D2-8E9B-FD3E-BADEB296AD0B}"/>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C676D8F9-4A66-4FC7-B93D-E430261A047D}"/>
              </a:ext>
            </a:extLst>
          </p:cNvPr>
          <p:cNvSpPr txBox="1"/>
          <p:nvPr/>
        </p:nvSpPr>
        <p:spPr>
          <a:xfrm>
            <a:off x="2648607" y="1313793"/>
            <a:ext cx="6207158" cy="646331"/>
          </a:xfrm>
          <a:prstGeom prst="rect">
            <a:avLst/>
          </a:prstGeom>
          <a:noFill/>
        </p:spPr>
        <p:txBody>
          <a:bodyPr wrap="square" rtlCol="0">
            <a:spAutoFit/>
          </a:bodyPr>
          <a:lstStyle/>
          <a:p>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Hình 2.</a:t>
            </a:r>
            <a:r>
              <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4</a:t>
            </a: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.1.4</a:t>
            </a:r>
            <a:r>
              <a:rPr lang="vi-VN" sz="1800" b="1">
                <a:solidFill>
                  <a:srgbClr val="000000"/>
                </a:solidFill>
                <a:effectLst/>
                <a:latin typeface="Arial" panose="020B0604020202020204" pitchFamily="34" charset="0"/>
                <a:ea typeface="Arial" panose="020B0604020202020204" pitchFamily="34" charset="0"/>
                <a:cs typeface="Arial" panose="020B0604020202020204" pitchFamily="34" charset="0"/>
              </a:rPr>
              <a:t> Biểu đồ phân rã chức năng tìm kiếm</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pic>
        <p:nvPicPr>
          <p:cNvPr id="3" name="Picture 18">
            <a:extLst>
              <a:ext uri="{FF2B5EF4-FFF2-40B4-BE49-F238E27FC236}">
                <a16:creationId xmlns:a16="http://schemas.microsoft.com/office/drawing/2014/main" id="{ED82013F-AF1F-E653-C7DF-29B1A79092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5641" y="2299457"/>
            <a:ext cx="3999865" cy="2598420"/>
          </a:xfrm>
          <a:prstGeom prst="rect">
            <a:avLst/>
          </a:prstGeom>
          <a:noFill/>
          <a:ln>
            <a:noFill/>
          </a:ln>
        </p:spPr>
      </p:pic>
    </p:spTree>
    <p:extLst>
      <p:ext uri="{BB962C8B-B14F-4D97-AF65-F5344CB8AC3E}">
        <p14:creationId xmlns:p14="http://schemas.microsoft.com/office/powerpoint/2010/main" val="3954797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1B8482D-5AA7-9F7E-DFD4-E01C04DFD681}"/>
              </a:ext>
            </a:extLst>
          </p:cNvPr>
          <p:cNvSpPr>
            <a:spLocks noGrp="1"/>
          </p:cNvSpPr>
          <p:nvPr>
            <p:ph type="title"/>
          </p:nvPr>
        </p:nvSpPr>
        <p:spPr>
          <a:xfrm>
            <a:off x="1075816" y="1501682"/>
            <a:ext cx="9601196" cy="3405352"/>
          </a:xfrm>
        </p:spPr>
        <p:txBody>
          <a:bodyPr>
            <a:noAutofit/>
          </a:bodyPr>
          <a:lstStyle/>
          <a:p>
            <a:br>
              <a:rPr lang="en-US" sz="2200" b="1">
                <a:latin typeface="+mn-lt"/>
                <a:ea typeface="Arial" panose="020B0604020202020204" pitchFamily="34" charset="0"/>
                <a:cs typeface="Times New Roman" panose="02020603050405020304" pitchFamily="18" charset="0"/>
              </a:rPr>
            </a:br>
            <a:br>
              <a:rPr lang="en-US" sz="2200" b="1">
                <a:latin typeface="+mn-lt"/>
                <a:ea typeface="Arial" panose="020B0604020202020204" pitchFamily="34" charset="0"/>
                <a:cs typeface="Times New Roman" panose="02020603050405020304" pitchFamily="18" charset="0"/>
              </a:rPr>
            </a:br>
            <a:br>
              <a:rPr lang="en-US" sz="2200" b="1">
                <a:latin typeface="+mn-lt"/>
                <a:ea typeface="Arial" panose="020B0604020202020204" pitchFamily="34" charset="0"/>
                <a:cs typeface="Times New Roman" panose="02020603050405020304" pitchFamily="18" charset="0"/>
              </a:rPr>
            </a:br>
            <a:r>
              <a:rPr lang="en-US" sz="2200" b="1">
                <a:latin typeface="Times New Roman" panose="02020603050405020304" pitchFamily="18" charset="0"/>
                <a:ea typeface="Arial" panose="020B0604020202020204" pitchFamily="34" charset="0"/>
                <a:cs typeface="Times New Roman" panose="02020603050405020304" pitchFamily="18" charset="0"/>
              </a:rPr>
              <a:t>CHƯƠNG 1: </a:t>
            </a:r>
            <a:r>
              <a:rPr lang="en-US" sz="2200" b="1">
                <a:effectLst/>
                <a:latin typeface="Times New Roman" panose="02020603050405020304" pitchFamily="18" charset="0"/>
                <a:ea typeface="Arial" panose="020B0604020202020204" pitchFamily="34" charset="0"/>
                <a:cs typeface="Times New Roman" panose="02020603050405020304" pitchFamily="18" charset="0"/>
              </a:rPr>
              <a:t>TỔNG QUAN</a:t>
            </a:r>
            <a:br>
              <a:rPr lang="en-US" sz="2200" b="1">
                <a:latin typeface="Times New Roman" panose="02020603050405020304" pitchFamily="18" charset="0"/>
                <a:ea typeface="Arial" panose="020B0604020202020204" pitchFamily="34" charset="0"/>
                <a:cs typeface="Times New Roman" panose="02020603050405020304" pitchFamily="18" charset="0"/>
              </a:rPr>
            </a:br>
            <a:br>
              <a:rPr lang="vi-VN" sz="2200" b="1">
                <a:effectLst/>
                <a:latin typeface="Times New Roman" panose="02020603050405020304" pitchFamily="18" charset="0"/>
                <a:ea typeface="Arial" panose="020B0604020202020204" pitchFamily="34" charset="0"/>
                <a:cs typeface="Times New Roman" panose="02020603050405020304" pitchFamily="18" charset="0"/>
              </a:rPr>
            </a:br>
            <a:r>
              <a:rPr lang="vi-VN" sz="2200" b="1">
                <a:effectLst/>
                <a:latin typeface="Times New Roman" panose="02020603050405020304" pitchFamily="18" charset="0"/>
                <a:ea typeface="Arial" panose="020B0604020202020204" pitchFamily="34" charset="0"/>
                <a:cs typeface="Times New Roman" panose="02020603050405020304" pitchFamily="18" charset="0"/>
              </a:rPr>
              <a:t>CHƯƠNG </a:t>
            </a:r>
            <a:r>
              <a:rPr lang="vi-VN" sz="2200" b="1">
                <a:effectLst/>
                <a:latin typeface="Times New Roman" panose="02020603050405020304" pitchFamily="18" charset="0"/>
                <a:ea typeface="Times New Roman" panose="02020603050405020304" pitchFamily="18" charset="0"/>
                <a:cs typeface="Times New Roman" panose="02020603050405020304" pitchFamily="18" charset="0"/>
              </a:rPr>
              <a:t>II:</a:t>
            </a:r>
            <a:r>
              <a:rPr lang="vi-VN" sz="2200" b="1">
                <a:effectLst/>
                <a:latin typeface="Times New Roman" panose="02020603050405020304" pitchFamily="18" charset="0"/>
                <a:ea typeface="Arial" panose="020B0604020202020204" pitchFamily="34" charset="0"/>
                <a:cs typeface="Times New Roman" panose="02020603050405020304" pitchFamily="18" charset="0"/>
              </a:rPr>
              <a:t>PHÂN TÍCH THIẾT KẾ HỆ THỐNG</a:t>
            </a:r>
            <a:br>
              <a:rPr lang="vi-VN" sz="2200" b="1" spc="-25">
                <a:effectLst/>
                <a:latin typeface="Times New Roman" panose="02020603050405020304" pitchFamily="18" charset="0"/>
                <a:ea typeface="Times New Roman" panose="02020603050405020304" pitchFamily="18" charset="0"/>
                <a:cs typeface="Times New Roman" panose="02020603050405020304" pitchFamily="18" charset="0"/>
              </a:rPr>
            </a:br>
            <a:br>
              <a:rPr lang="vi-VN" sz="2200" b="1" spc="-25">
                <a:effectLst/>
                <a:latin typeface="Times New Roman" panose="02020603050405020304" pitchFamily="18" charset="0"/>
                <a:ea typeface="Times New Roman" panose="02020603050405020304" pitchFamily="18" charset="0"/>
                <a:cs typeface="Times New Roman" panose="02020603050405020304" pitchFamily="18" charset="0"/>
              </a:rPr>
            </a:br>
            <a:r>
              <a:rPr lang="vi-VN" sz="2200" b="1" spc="-25">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200" b="1">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vi-VN" sz="2200" b="1"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200" b="1">
                <a:effectLst/>
                <a:latin typeface="Times New Roman" panose="02020603050405020304" pitchFamily="18" charset="0"/>
                <a:ea typeface="Times New Roman" panose="02020603050405020304" pitchFamily="18" charset="0"/>
                <a:cs typeface="Times New Roman" panose="02020603050405020304" pitchFamily="18" charset="0"/>
              </a:rPr>
              <a:t>III:</a:t>
            </a:r>
            <a:r>
              <a:rPr lang="vi-VN" sz="2200" b="1">
                <a:effectLst/>
                <a:latin typeface="Times New Roman" panose="02020603050405020304" pitchFamily="18" charset="0"/>
                <a:ea typeface="Arial" panose="020B0604020202020204" pitchFamily="34" charset="0"/>
                <a:cs typeface="Times New Roman" panose="02020603050405020304" pitchFamily="18" charset="0"/>
              </a:rPr>
              <a:t> GIAO DIỆN DEMO WEBSITE</a:t>
            </a:r>
            <a:br>
              <a:rPr lang="en-US" sz="2200" b="1">
                <a:effectLst/>
                <a:latin typeface="Times New Roman" panose="02020603050405020304" pitchFamily="18" charset="0"/>
                <a:ea typeface="Arial" panose="020B0604020202020204" pitchFamily="34" charset="0"/>
                <a:cs typeface="Times New Roman" panose="02020603050405020304" pitchFamily="18" charset="0"/>
              </a:rPr>
            </a:br>
            <a:br>
              <a:rPr lang="en-US" sz="2200" b="1">
                <a:effectLst/>
                <a:latin typeface="Times New Roman" panose="02020603050405020304" pitchFamily="18" charset="0"/>
                <a:ea typeface="Arial" panose="020B0604020202020204" pitchFamily="34" charset="0"/>
                <a:cs typeface="Times New Roman" panose="02020603050405020304" pitchFamily="18" charset="0"/>
              </a:rPr>
            </a:br>
            <a:r>
              <a:rPr lang="en-US" sz="2200" b="1">
                <a:effectLst/>
                <a:latin typeface="Times New Roman" panose="02020603050405020304" pitchFamily="18" charset="0"/>
                <a:ea typeface="Arial" panose="020B0604020202020204" pitchFamily="34" charset="0"/>
                <a:cs typeface="Times New Roman" panose="02020603050405020304" pitchFamily="18" charset="0"/>
              </a:rPr>
              <a:t>CHƯƠNG 4:TỔNG KẾT </a:t>
            </a:r>
            <a:endParaRPr lang="vi-VN" sz="2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354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C6C4D-7264-5C98-F944-A1296DDD147C}"/>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15F38E77-72AD-3817-7884-9CC880D5F1F9}"/>
              </a:ext>
            </a:extLst>
          </p:cNvPr>
          <p:cNvSpPr txBox="1"/>
          <p:nvPr/>
        </p:nvSpPr>
        <p:spPr>
          <a:xfrm>
            <a:off x="2514600" y="1555531"/>
            <a:ext cx="7633252" cy="646331"/>
          </a:xfrm>
          <a:prstGeom prst="rect">
            <a:avLst/>
          </a:prstGeom>
          <a:noFill/>
        </p:spPr>
        <p:txBody>
          <a:bodyPr wrap="square" rtlCol="0">
            <a:spAutoFit/>
          </a:bodyPr>
          <a:lstStyle/>
          <a:p>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Hình 2.</a:t>
            </a:r>
            <a:r>
              <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4</a:t>
            </a: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.1.5</a:t>
            </a:r>
            <a:r>
              <a:rPr lang="vi-VN" sz="1800" b="1" i="1">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800" b="1">
                <a:solidFill>
                  <a:srgbClr val="000000"/>
                </a:solidFill>
                <a:effectLst/>
                <a:latin typeface="Arial" panose="020B0604020202020204" pitchFamily="34" charset="0"/>
                <a:ea typeface="Arial" panose="020B0604020202020204" pitchFamily="34" charset="0"/>
                <a:cs typeface="Arial" panose="020B0604020202020204" pitchFamily="34" charset="0"/>
              </a:rPr>
              <a:t>Biểu đồ phân rã chức năng thống kê, báo cáo</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pic>
        <p:nvPicPr>
          <p:cNvPr id="3" name="Picture 20">
            <a:extLst>
              <a:ext uri="{FF2B5EF4-FFF2-40B4-BE49-F238E27FC236}">
                <a16:creationId xmlns:a16="http://schemas.microsoft.com/office/drawing/2014/main" id="{9B134108-F96B-440F-6F6A-6593FE22FA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5580" y="2201862"/>
            <a:ext cx="4180840" cy="2887980"/>
          </a:xfrm>
          <a:prstGeom prst="rect">
            <a:avLst/>
          </a:prstGeom>
          <a:noFill/>
          <a:ln>
            <a:noFill/>
          </a:ln>
        </p:spPr>
      </p:pic>
    </p:spTree>
    <p:extLst>
      <p:ext uri="{BB962C8B-B14F-4D97-AF65-F5344CB8AC3E}">
        <p14:creationId xmlns:p14="http://schemas.microsoft.com/office/powerpoint/2010/main" val="870955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FC07C-534B-26EA-70E3-A47FE7646F1B}"/>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DBBA6A2A-7AC5-8F5F-014F-F08B2BE46207}"/>
              </a:ext>
            </a:extLst>
          </p:cNvPr>
          <p:cNvSpPr txBox="1"/>
          <p:nvPr/>
        </p:nvSpPr>
        <p:spPr>
          <a:xfrm>
            <a:off x="2617076" y="1324303"/>
            <a:ext cx="6775402" cy="646331"/>
          </a:xfrm>
          <a:prstGeom prst="rect">
            <a:avLst/>
          </a:prstGeom>
          <a:noFill/>
        </p:spPr>
        <p:txBody>
          <a:bodyPr wrap="square" rtlCol="0">
            <a:spAutoFit/>
          </a:bodyPr>
          <a:lstStyle/>
          <a:p>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Hình 2.</a:t>
            </a:r>
            <a:r>
              <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4</a:t>
            </a: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.1.6</a:t>
            </a:r>
            <a:r>
              <a:rPr lang="vi-VN" sz="1800" b="1" i="1">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vi-VN" sz="1800" b="1">
                <a:solidFill>
                  <a:srgbClr val="000000"/>
                </a:solidFill>
                <a:effectLst/>
                <a:latin typeface="Arial" panose="020B0604020202020204" pitchFamily="34" charset="0"/>
                <a:ea typeface="Arial" panose="020B0604020202020204" pitchFamily="34" charset="0"/>
                <a:cs typeface="Arial" panose="020B0604020202020204" pitchFamily="34" charset="0"/>
              </a:rPr>
              <a:t>Biểu đồ phân rã chức năng quản lý nhân viên</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pic>
        <p:nvPicPr>
          <p:cNvPr id="3" name="Picture 24">
            <a:extLst>
              <a:ext uri="{FF2B5EF4-FFF2-40B4-BE49-F238E27FC236}">
                <a16:creationId xmlns:a16="http://schemas.microsoft.com/office/drawing/2014/main" id="{D1773DED-5840-BFC8-26E6-F798193E75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6197" y="2134263"/>
            <a:ext cx="4459605" cy="2987040"/>
          </a:xfrm>
          <a:prstGeom prst="rect">
            <a:avLst/>
          </a:prstGeom>
          <a:noFill/>
          <a:ln>
            <a:noFill/>
          </a:ln>
        </p:spPr>
      </p:pic>
    </p:spTree>
    <p:extLst>
      <p:ext uri="{BB962C8B-B14F-4D97-AF65-F5344CB8AC3E}">
        <p14:creationId xmlns:p14="http://schemas.microsoft.com/office/powerpoint/2010/main" val="2314402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2F09A-BFA9-335C-0E0A-91E19C9E01F3}"/>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67F2E551-E5BE-5CBD-C6A1-11F6CEE97659}"/>
              </a:ext>
            </a:extLst>
          </p:cNvPr>
          <p:cNvSpPr txBox="1"/>
          <p:nvPr/>
        </p:nvSpPr>
        <p:spPr>
          <a:xfrm>
            <a:off x="2882348" y="1456226"/>
            <a:ext cx="6927574" cy="646331"/>
          </a:xfrm>
          <a:prstGeom prst="rect">
            <a:avLst/>
          </a:prstGeom>
          <a:noFill/>
        </p:spPr>
        <p:txBody>
          <a:bodyPr wrap="square" rtlCol="0">
            <a:spAutoFit/>
          </a:bodyPr>
          <a:lstStyle/>
          <a:p>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Hình 2.</a:t>
            </a:r>
            <a:r>
              <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4</a:t>
            </a: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.1.7.</a:t>
            </a:r>
            <a:r>
              <a:rPr lang="vi-VN" sz="1800" b="1">
                <a:solidFill>
                  <a:srgbClr val="000000"/>
                </a:solidFill>
                <a:effectLst/>
                <a:latin typeface="Arial" panose="020B0604020202020204" pitchFamily="34" charset="0"/>
                <a:ea typeface="Arial" panose="020B0604020202020204" pitchFamily="34" charset="0"/>
                <a:cs typeface="Arial" panose="020B0604020202020204" pitchFamily="34" charset="0"/>
              </a:rPr>
              <a:t> Biểu đồ phân rã chức năng quản lý đơn đặt</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pic>
        <p:nvPicPr>
          <p:cNvPr id="3" name="Picture 24">
            <a:extLst>
              <a:ext uri="{FF2B5EF4-FFF2-40B4-BE49-F238E27FC236}">
                <a16:creationId xmlns:a16="http://schemas.microsoft.com/office/drawing/2014/main" id="{047DB0E2-DB30-1BA8-B963-E8587AB88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6197" y="2102557"/>
            <a:ext cx="4459605" cy="2987040"/>
          </a:xfrm>
          <a:prstGeom prst="rect">
            <a:avLst/>
          </a:prstGeom>
          <a:noFill/>
          <a:ln>
            <a:noFill/>
          </a:ln>
        </p:spPr>
      </p:pic>
    </p:spTree>
    <p:extLst>
      <p:ext uri="{BB962C8B-B14F-4D97-AF65-F5344CB8AC3E}">
        <p14:creationId xmlns:p14="http://schemas.microsoft.com/office/powerpoint/2010/main" val="97690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9C2D2436-AB78-AC19-152D-8D3420907A1C}"/>
              </a:ext>
            </a:extLst>
          </p:cNvPr>
          <p:cNvSpPr txBox="1"/>
          <p:nvPr/>
        </p:nvSpPr>
        <p:spPr>
          <a:xfrm>
            <a:off x="2971800" y="1808922"/>
            <a:ext cx="6579704" cy="646331"/>
          </a:xfrm>
          <a:prstGeom prst="rect">
            <a:avLst/>
          </a:prstGeom>
          <a:noFill/>
        </p:spPr>
        <p:txBody>
          <a:bodyPr wrap="square" rtlCol="0">
            <a:spAutoFit/>
          </a:bodyPr>
          <a:lstStyle/>
          <a:p>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Hình 2.</a:t>
            </a:r>
            <a:r>
              <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4</a:t>
            </a: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.1.8</a:t>
            </a:r>
            <a:r>
              <a:rPr lang="vi-VN" sz="1800" b="1" i="1">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vi-VN" sz="1800" b="1">
                <a:solidFill>
                  <a:srgbClr val="000000"/>
                </a:solidFill>
                <a:effectLst/>
                <a:latin typeface="Arial" panose="020B0604020202020204" pitchFamily="34" charset="0"/>
                <a:ea typeface="Arial" panose="020B0604020202020204" pitchFamily="34" charset="0"/>
                <a:cs typeface="Arial" panose="020B0604020202020204" pitchFamily="34" charset="0"/>
              </a:rPr>
              <a:t>Biểu đồ phân rã chức năng gửi đơn đặt</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pic>
        <p:nvPicPr>
          <p:cNvPr id="3" name="Picture 27">
            <a:extLst>
              <a:ext uri="{FF2B5EF4-FFF2-40B4-BE49-F238E27FC236}">
                <a16:creationId xmlns:a16="http://schemas.microsoft.com/office/drawing/2014/main" id="{EEB5D8CA-A616-5913-F98E-F9932408F5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8700" y="2621238"/>
            <a:ext cx="5054600" cy="2847975"/>
          </a:xfrm>
          <a:prstGeom prst="rect">
            <a:avLst/>
          </a:prstGeom>
          <a:noFill/>
          <a:ln>
            <a:noFill/>
          </a:ln>
        </p:spPr>
      </p:pic>
    </p:spTree>
    <p:extLst>
      <p:ext uri="{BB962C8B-B14F-4D97-AF65-F5344CB8AC3E}">
        <p14:creationId xmlns:p14="http://schemas.microsoft.com/office/powerpoint/2010/main" val="2078367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C1D0-3008-D4B4-DA64-68F5103DC9EB}"/>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8F628D47-3D3D-306C-17DC-5C188747EF8F}"/>
              </a:ext>
            </a:extLst>
          </p:cNvPr>
          <p:cNvSpPr txBox="1"/>
          <p:nvPr/>
        </p:nvSpPr>
        <p:spPr>
          <a:xfrm>
            <a:off x="1504122" y="685800"/>
            <a:ext cx="9183756" cy="646331"/>
          </a:xfrm>
          <a:prstGeom prst="rect">
            <a:avLst/>
          </a:prstGeom>
          <a:noFill/>
        </p:spPr>
        <p:txBody>
          <a:bodyPr wrap="square" rtlCol="0">
            <a:spAutoFit/>
          </a:bodyPr>
          <a:lstStyle/>
          <a:p>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Hình 2.5.1.9</a:t>
            </a:r>
            <a:r>
              <a:rPr lang="vi-VN" sz="1800" b="1" i="1">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vi-VN" sz="1800" b="1">
                <a:solidFill>
                  <a:srgbClr val="000000"/>
                </a:solidFill>
                <a:effectLst/>
                <a:latin typeface="Arial" panose="020B0604020202020204" pitchFamily="34" charset="0"/>
                <a:ea typeface="Arial" panose="020B0604020202020204" pitchFamily="34" charset="0"/>
                <a:cs typeface="Arial" panose="020B0604020202020204" pitchFamily="34" charset="0"/>
              </a:rPr>
              <a:t>Thiết kế biểu đồ lớp chi tiết</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pic>
        <p:nvPicPr>
          <p:cNvPr id="6" name="Hình ảnh 5">
            <a:extLst>
              <a:ext uri="{FF2B5EF4-FFF2-40B4-BE49-F238E27FC236}">
                <a16:creationId xmlns:a16="http://schemas.microsoft.com/office/drawing/2014/main" id="{1C8195DC-5BC7-133F-3D4E-D20BBF20B113}"/>
              </a:ext>
            </a:extLst>
          </p:cNvPr>
          <p:cNvPicPr>
            <a:picLocks noChangeAspect="1"/>
          </p:cNvPicPr>
          <p:nvPr/>
        </p:nvPicPr>
        <p:blipFill>
          <a:blip r:embed="rId2"/>
          <a:stretch>
            <a:fillRect/>
          </a:stretch>
        </p:blipFill>
        <p:spPr>
          <a:xfrm>
            <a:off x="1311966" y="1043608"/>
            <a:ext cx="9183755" cy="4929809"/>
          </a:xfrm>
          <a:prstGeom prst="rect">
            <a:avLst/>
          </a:prstGeom>
        </p:spPr>
      </p:pic>
    </p:spTree>
    <p:extLst>
      <p:ext uri="{BB962C8B-B14F-4D97-AF65-F5344CB8AC3E}">
        <p14:creationId xmlns:p14="http://schemas.microsoft.com/office/powerpoint/2010/main" val="2109923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C2CAF574-8A2B-07A9-1B4D-9BBC73F1B857}"/>
              </a:ext>
            </a:extLst>
          </p:cNvPr>
          <p:cNvSpPr txBox="1"/>
          <p:nvPr/>
        </p:nvSpPr>
        <p:spPr>
          <a:xfrm>
            <a:off x="1544626" y="661096"/>
            <a:ext cx="3706762"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2.5 Cơ sở dữ liệu</a:t>
            </a:r>
          </a:p>
        </p:txBody>
      </p:sp>
      <p:sp>
        <p:nvSpPr>
          <p:cNvPr id="3" name="Hộp Văn bản 2">
            <a:extLst>
              <a:ext uri="{FF2B5EF4-FFF2-40B4-BE49-F238E27FC236}">
                <a16:creationId xmlns:a16="http://schemas.microsoft.com/office/drawing/2014/main" id="{5697A6CA-B845-6677-C8FF-C624164F6CDE}"/>
              </a:ext>
            </a:extLst>
          </p:cNvPr>
          <p:cNvSpPr txBox="1"/>
          <p:nvPr/>
        </p:nvSpPr>
        <p:spPr>
          <a:xfrm>
            <a:off x="1455174" y="1178223"/>
            <a:ext cx="8881522" cy="677108"/>
          </a:xfrm>
          <a:prstGeom prst="rect">
            <a:avLst/>
          </a:prstGeom>
          <a:noFill/>
        </p:spPr>
        <p:txBody>
          <a:bodyPr wrap="square" rtlCol="0">
            <a:spAutoFit/>
          </a:bodyPr>
          <a:lstStyle/>
          <a:p>
            <a:r>
              <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Product- Lưu trữ thông tin sản phẩm trong hệ thống</a:t>
            </a:r>
          </a:p>
          <a:p>
            <a:endParaRPr lang="en-US"/>
          </a:p>
        </p:txBody>
      </p:sp>
      <p:sp>
        <p:nvSpPr>
          <p:cNvPr id="6" name="Hộp Văn bản 5">
            <a:extLst>
              <a:ext uri="{FF2B5EF4-FFF2-40B4-BE49-F238E27FC236}">
                <a16:creationId xmlns:a16="http://schemas.microsoft.com/office/drawing/2014/main" id="{BB800606-F189-6E4B-CE68-82B0A4BEC06E}"/>
              </a:ext>
            </a:extLst>
          </p:cNvPr>
          <p:cNvSpPr txBox="1"/>
          <p:nvPr/>
        </p:nvSpPr>
        <p:spPr>
          <a:xfrm>
            <a:off x="4965504" y="5693287"/>
            <a:ext cx="2074607" cy="369332"/>
          </a:xfrm>
          <a:prstGeom prst="rect">
            <a:avLst/>
          </a:prstGeom>
          <a:noFill/>
        </p:spPr>
        <p:txBody>
          <a:bodyPr wrap="square" rtlCol="0">
            <a:spAutoFit/>
          </a:bodyPr>
          <a:lstStyle/>
          <a:p>
            <a:r>
              <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Product</a:t>
            </a:r>
            <a:endParaRPr lang="en-US"/>
          </a:p>
        </p:txBody>
      </p:sp>
      <p:pic>
        <p:nvPicPr>
          <p:cNvPr id="8" name="Hình ảnh 7">
            <a:extLst>
              <a:ext uri="{FF2B5EF4-FFF2-40B4-BE49-F238E27FC236}">
                <a16:creationId xmlns:a16="http://schemas.microsoft.com/office/drawing/2014/main" id="{149E7FB3-AF1C-40E8-345A-298D59840236}"/>
              </a:ext>
            </a:extLst>
          </p:cNvPr>
          <p:cNvPicPr>
            <a:picLocks noChangeAspect="1"/>
          </p:cNvPicPr>
          <p:nvPr/>
        </p:nvPicPr>
        <p:blipFill>
          <a:blip r:embed="rId2"/>
          <a:stretch>
            <a:fillRect/>
          </a:stretch>
        </p:blipFill>
        <p:spPr>
          <a:xfrm>
            <a:off x="3233338" y="1917025"/>
            <a:ext cx="5725324" cy="3776262"/>
          </a:xfrm>
          <a:prstGeom prst="rect">
            <a:avLst/>
          </a:prstGeom>
        </p:spPr>
      </p:pic>
    </p:spTree>
    <p:extLst>
      <p:ext uri="{BB962C8B-B14F-4D97-AF65-F5344CB8AC3E}">
        <p14:creationId xmlns:p14="http://schemas.microsoft.com/office/powerpoint/2010/main" val="294100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3480F6B2-128A-0863-FC3D-30B9474FA088}"/>
              </a:ext>
            </a:extLst>
          </p:cNvPr>
          <p:cNvSpPr txBox="1"/>
          <p:nvPr/>
        </p:nvSpPr>
        <p:spPr>
          <a:xfrm>
            <a:off x="1528916" y="824647"/>
            <a:ext cx="280219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p:txBody>
      </p:sp>
      <p:sp>
        <p:nvSpPr>
          <p:cNvPr id="3" name="Hộp Văn bản 2">
            <a:extLst>
              <a:ext uri="{FF2B5EF4-FFF2-40B4-BE49-F238E27FC236}">
                <a16:creationId xmlns:a16="http://schemas.microsoft.com/office/drawing/2014/main" id="{5666C5F7-1777-AFD1-3434-1FDC93C8FC9F}"/>
              </a:ext>
            </a:extLst>
          </p:cNvPr>
          <p:cNvSpPr txBox="1"/>
          <p:nvPr/>
        </p:nvSpPr>
        <p:spPr>
          <a:xfrm>
            <a:off x="1528916" y="1286312"/>
            <a:ext cx="6479458" cy="677108"/>
          </a:xfrm>
          <a:prstGeom prst="rect">
            <a:avLst/>
          </a:prstGeom>
          <a:noFill/>
        </p:spPr>
        <p:txBody>
          <a:bodyPr wrap="square" rtlCol="0">
            <a:spAutoFit/>
          </a:bodyPr>
          <a:lstStyle/>
          <a:p>
            <a:r>
              <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Bảng Category- Lưu trữ thông tin loại sản phẩm  </a:t>
            </a:r>
          </a:p>
          <a:p>
            <a:endParaRPr lang="en-US"/>
          </a:p>
        </p:txBody>
      </p:sp>
      <p:pic>
        <p:nvPicPr>
          <p:cNvPr id="5" name="Hình ảnh 4">
            <a:extLst>
              <a:ext uri="{FF2B5EF4-FFF2-40B4-BE49-F238E27FC236}">
                <a16:creationId xmlns:a16="http://schemas.microsoft.com/office/drawing/2014/main" id="{587E9061-D530-5D8F-597B-6099672CAF59}"/>
              </a:ext>
            </a:extLst>
          </p:cNvPr>
          <p:cNvPicPr>
            <a:picLocks noChangeAspect="1"/>
          </p:cNvPicPr>
          <p:nvPr/>
        </p:nvPicPr>
        <p:blipFill>
          <a:blip r:embed="rId2"/>
          <a:stretch>
            <a:fillRect/>
          </a:stretch>
        </p:blipFill>
        <p:spPr>
          <a:xfrm>
            <a:off x="3076022" y="1932643"/>
            <a:ext cx="5725324" cy="2696636"/>
          </a:xfrm>
          <a:prstGeom prst="rect">
            <a:avLst/>
          </a:prstGeom>
        </p:spPr>
      </p:pic>
      <p:sp>
        <p:nvSpPr>
          <p:cNvPr id="7" name="Hộp Văn bản 6">
            <a:extLst>
              <a:ext uri="{FF2B5EF4-FFF2-40B4-BE49-F238E27FC236}">
                <a16:creationId xmlns:a16="http://schemas.microsoft.com/office/drawing/2014/main" id="{F27CB5EB-8278-1BC4-0CCE-063FC9676EFA}"/>
              </a:ext>
            </a:extLst>
          </p:cNvPr>
          <p:cNvSpPr txBox="1"/>
          <p:nvPr/>
        </p:nvSpPr>
        <p:spPr>
          <a:xfrm>
            <a:off x="4768645" y="4807975"/>
            <a:ext cx="1799303" cy="369332"/>
          </a:xfrm>
          <a:prstGeom prst="rect">
            <a:avLst/>
          </a:prstGeom>
          <a:noFill/>
        </p:spPr>
        <p:txBody>
          <a:bodyPr wrap="square" rtlCol="0">
            <a:spAutoFit/>
          </a:bodyPr>
          <a:lstStyle/>
          <a:p>
            <a:r>
              <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Category</a:t>
            </a:r>
            <a:endParaRPr lang="en-US"/>
          </a:p>
        </p:txBody>
      </p:sp>
    </p:spTree>
    <p:extLst>
      <p:ext uri="{BB962C8B-B14F-4D97-AF65-F5344CB8AC3E}">
        <p14:creationId xmlns:p14="http://schemas.microsoft.com/office/powerpoint/2010/main" val="2705206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348A918C-795E-F709-F449-2244374D45C8}"/>
              </a:ext>
            </a:extLst>
          </p:cNvPr>
          <p:cNvSpPr txBox="1"/>
          <p:nvPr/>
        </p:nvSpPr>
        <p:spPr>
          <a:xfrm>
            <a:off x="1495204" y="1426347"/>
            <a:ext cx="5000513" cy="400110"/>
          </a:xfrm>
          <a:prstGeom prst="rect">
            <a:avLst/>
          </a:prstGeom>
          <a:noFill/>
        </p:spPr>
        <p:txBody>
          <a:bodyPr wrap="square" rtlCol="0">
            <a:spAutoFit/>
          </a:bodyPr>
          <a:lstStyle/>
          <a:p>
            <a:r>
              <a:rPr lang="en-US" sz="2000" b="1">
                <a:effectLst/>
                <a:ea typeface="Arial" panose="020B0604020202020204" pitchFamily="34" charset="0"/>
                <a:cs typeface="Times New Roman" panose="02020603050405020304" pitchFamily="18" charset="0"/>
              </a:rPr>
              <a:t>3 </a:t>
            </a:r>
            <a:r>
              <a:rPr lang="vi-VN" sz="2000" b="1">
                <a:effectLst/>
                <a:ea typeface="Arial" panose="020B0604020202020204" pitchFamily="34" charset="0"/>
                <a:cs typeface="Times New Roman" panose="02020603050405020304" pitchFamily="18" charset="0"/>
              </a:rPr>
              <a:t>Bảng User- Lưu trữ thông tin người dùng</a:t>
            </a:r>
            <a:endParaRPr lang="en-US" sz="2000" b="1"/>
          </a:p>
        </p:txBody>
      </p:sp>
      <p:pic>
        <p:nvPicPr>
          <p:cNvPr id="4" name="Hình ảnh 3">
            <a:extLst>
              <a:ext uri="{FF2B5EF4-FFF2-40B4-BE49-F238E27FC236}">
                <a16:creationId xmlns:a16="http://schemas.microsoft.com/office/drawing/2014/main" id="{CBFA44E4-F42C-ED1D-8EE7-3D99BBCE8012}"/>
              </a:ext>
            </a:extLst>
          </p:cNvPr>
          <p:cNvPicPr>
            <a:picLocks noChangeAspect="1"/>
          </p:cNvPicPr>
          <p:nvPr/>
        </p:nvPicPr>
        <p:blipFill>
          <a:blip r:embed="rId2"/>
          <a:stretch>
            <a:fillRect/>
          </a:stretch>
        </p:blipFill>
        <p:spPr>
          <a:xfrm>
            <a:off x="3099969" y="2090057"/>
            <a:ext cx="5992061" cy="3444262"/>
          </a:xfrm>
          <a:prstGeom prst="rect">
            <a:avLst/>
          </a:prstGeom>
        </p:spPr>
      </p:pic>
      <p:sp>
        <p:nvSpPr>
          <p:cNvPr id="5" name="Hộp Văn bản 4">
            <a:extLst>
              <a:ext uri="{FF2B5EF4-FFF2-40B4-BE49-F238E27FC236}">
                <a16:creationId xmlns:a16="http://schemas.microsoft.com/office/drawing/2014/main" id="{1B487F90-BECB-8642-FCEC-4501CDE935EA}"/>
              </a:ext>
            </a:extLst>
          </p:cNvPr>
          <p:cNvSpPr txBox="1"/>
          <p:nvPr/>
        </p:nvSpPr>
        <p:spPr>
          <a:xfrm>
            <a:off x="4996948" y="5571568"/>
            <a:ext cx="1919235" cy="369332"/>
          </a:xfrm>
          <a:prstGeom prst="rect">
            <a:avLst/>
          </a:prstGeom>
          <a:noFill/>
        </p:spPr>
        <p:txBody>
          <a:bodyPr wrap="square" rtlCol="0">
            <a:spAutoFit/>
          </a:bodyPr>
          <a:lstStyle/>
          <a:p>
            <a:r>
              <a:rPr lang="vi-VN" sz="1800" b="1">
                <a:effectLst/>
                <a:ea typeface="Arial" panose="020B0604020202020204" pitchFamily="34" charset="0"/>
                <a:cs typeface="Times New Roman" panose="02020603050405020304" pitchFamily="18" charset="0"/>
              </a:rPr>
              <a:t>Bảng User</a:t>
            </a:r>
            <a:endParaRPr lang="en-US"/>
          </a:p>
        </p:txBody>
      </p:sp>
      <p:sp>
        <p:nvSpPr>
          <p:cNvPr id="9" name="Hộp Văn bản 8">
            <a:extLst>
              <a:ext uri="{FF2B5EF4-FFF2-40B4-BE49-F238E27FC236}">
                <a16:creationId xmlns:a16="http://schemas.microsoft.com/office/drawing/2014/main" id="{DE10650D-A9E9-83AA-6B2D-B59F7253A90A}"/>
              </a:ext>
            </a:extLst>
          </p:cNvPr>
          <p:cNvSpPr txBox="1"/>
          <p:nvPr/>
        </p:nvSpPr>
        <p:spPr>
          <a:xfrm>
            <a:off x="1495204" y="876785"/>
            <a:ext cx="3128819" cy="738664"/>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a:p>
            <a:endParaRPr lang="en-US"/>
          </a:p>
        </p:txBody>
      </p:sp>
    </p:spTree>
    <p:extLst>
      <p:ext uri="{BB962C8B-B14F-4D97-AF65-F5344CB8AC3E}">
        <p14:creationId xmlns:p14="http://schemas.microsoft.com/office/powerpoint/2010/main" val="3741539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EC20E-353B-E6B4-1A23-90C59CE6F5DB}"/>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0C01B101-62DD-082A-28A0-74332D161888}"/>
              </a:ext>
            </a:extLst>
          </p:cNvPr>
          <p:cNvSpPr txBox="1"/>
          <p:nvPr/>
        </p:nvSpPr>
        <p:spPr>
          <a:xfrm>
            <a:off x="1317523" y="935235"/>
            <a:ext cx="280219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p:txBody>
      </p:sp>
      <p:sp>
        <p:nvSpPr>
          <p:cNvPr id="3" name="Hộp Văn bản 2">
            <a:extLst>
              <a:ext uri="{FF2B5EF4-FFF2-40B4-BE49-F238E27FC236}">
                <a16:creationId xmlns:a16="http://schemas.microsoft.com/office/drawing/2014/main" id="{A07DD235-1E05-696D-7924-DB7674038D07}"/>
              </a:ext>
            </a:extLst>
          </p:cNvPr>
          <p:cNvSpPr txBox="1"/>
          <p:nvPr/>
        </p:nvSpPr>
        <p:spPr>
          <a:xfrm>
            <a:off x="1632154" y="1504336"/>
            <a:ext cx="6479458" cy="646331"/>
          </a:xfrm>
          <a:prstGeom prst="rect">
            <a:avLst/>
          </a:prstGeom>
          <a:noFill/>
        </p:spPr>
        <p:txBody>
          <a:bodyPr wrap="square" rtlCol="0">
            <a:spAutoFit/>
          </a:bodyPr>
          <a:lstStyle/>
          <a:p>
            <a:r>
              <a:rPr lang="en-US" sz="1800" b="1">
                <a:effectLst/>
                <a:latin typeface="Arial" panose="020B0604020202020204" pitchFamily="34" charset="0"/>
                <a:ea typeface="Arial" panose="020B0604020202020204" pitchFamily="34" charset="0"/>
                <a:cs typeface="Times New Roman" panose="02020603050405020304" pitchFamily="18" charset="0"/>
              </a:rPr>
              <a:t>4 </a:t>
            </a:r>
            <a:r>
              <a:rPr lang="vi-VN" sz="1800" b="1">
                <a:effectLst/>
                <a:latin typeface="Arial" panose="020B0604020202020204" pitchFamily="34" charset="0"/>
                <a:ea typeface="Arial" panose="020B0604020202020204" pitchFamily="34" charset="0"/>
                <a:cs typeface="Times New Roman" panose="02020603050405020304" pitchFamily="18" charset="0"/>
              </a:rPr>
              <a:t>Bảng Order- Lưu trữ thông tin đơn</a:t>
            </a:r>
            <a:endPar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b="1"/>
          </a:p>
        </p:txBody>
      </p:sp>
      <p:sp>
        <p:nvSpPr>
          <p:cNvPr id="7" name="Hộp Văn bản 6">
            <a:extLst>
              <a:ext uri="{FF2B5EF4-FFF2-40B4-BE49-F238E27FC236}">
                <a16:creationId xmlns:a16="http://schemas.microsoft.com/office/drawing/2014/main" id="{0A5FC67B-CB54-4C44-E34F-42E25378594F}"/>
              </a:ext>
            </a:extLst>
          </p:cNvPr>
          <p:cNvSpPr txBox="1"/>
          <p:nvPr/>
        </p:nvSpPr>
        <p:spPr>
          <a:xfrm>
            <a:off x="4768645" y="5102943"/>
            <a:ext cx="1799303" cy="369332"/>
          </a:xfrm>
          <a:prstGeom prst="rect">
            <a:avLst/>
          </a:prstGeom>
          <a:noFill/>
        </p:spPr>
        <p:txBody>
          <a:bodyPr wrap="square" rtlCol="0">
            <a:spAutoFit/>
          </a:bodyPr>
          <a:lstStyle/>
          <a:p>
            <a:r>
              <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Category</a:t>
            </a:r>
            <a:endParaRPr lang="en-US"/>
          </a:p>
        </p:txBody>
      </p:sp>
      <p:sp>
        <p:nvSpPr>
          <p:cNvPr id="8" name="Hộp Văn bản 7">
            <a:extLst>
              <a:ext uri="{FF2B5EF4-FFF2-40B4-BE49-F238E27FC236}">
                <a16:creationId xmlns:a16="http://schemas.microsoft.com/office/drawing/2014/main" id="{0B42957C-12E0-7194-CEAB-1E36546505EC}"/>
              </a:ext>
            </a:extLst>
          </p:cNvPr>
          <p:cNvSpPr txBox="1"/>
          <p:nvPr/>
        </p:nvSpPr>
        <p:spPr>
          <a:xfrm>
            <a:off x="4768645" y="5472275"/>
            <a:ext cx="2300748" cy="369332"/>
          </a:xfrm>
          <a:prstGeom prst="rect">
            <a:avLst/>
          </a:prstGeom>
          <a:noFill/>
        </p:spPr>
        <p:txBody>
          <a:bodyPr wrap="square" rtlCol="0">
            <a:spAutoFit/>
          </a:bodyPr>
          <a:lstStyle/>
          <a:p>
            <a:r>
              <a:rPr lang="vi-VN" sz="1800" b="1">
                <a:effectLst/>
                <a:latin typeface="Arial" panose="020B0604020202020204" pitchFamily="34" charset="0"/>
                <a:ea typeface="Arial" panose="020B0604020202020204" pitchFamily="34" charset="0"/>
                <a:cs typeface="Times New Roman" panose="02020603050405020304" pitchFamily="18" charset="0"/>
              </a:rPr>
              <a:t>Bảng Order</a:t>
            </a:r>
            <a:endParaRPr lang="en-US" b="1"/>
          </a:p>
        </p:txBody>
      </p:sp>
      <p:pic>
        <p:nvPicPr>
          <p:cNvPr id="10" name="Hình ảnh 9">
            <a:extLst>
              <a:ext uri="{FF2B5EF4-FFF2-40B4-BE49-F238E27FC236}">
                <a16:creationId xmlns:a16="http://schemas.microsoft.com/office/drawing/2014/main" id="{8B6DE2D0-D7B4-A9CC-A287-961BEA5681B1}"/>
              </a:ext>
            </a:extLst>
          </p:cNvPr>
          <p:cNvPicPr>
            <a:picLocks noChangeAspect="1"/>
          </p:cNvPicPr>
          <p:nvPr/>
        </p:nvPicPr>
        <p:blipFill>
          <a:blip r:embed="rId2"/>
          <a:stretch>
            <a:fillRect/>
          </a:stretch>
        </p:blipFill>
        <p:spPr>
          <a:xfrm>
            <a:off x="2446877" y="1991930"/>
            <a:ext cx="6125430" cy="3543795"/>
          </a:xfrm>
          <a:prstGeom prst="rect">
            <a:avLst/>
          </a:prstGeom>
        </p:spPr>
      </p:pic>
    </p:spTree>
    <p:extLst>
      <p:ext uri="{BB962C8B-B14F-4D97-AF65-F5344CB8AC3E}">
        <p14:creationId xmlns:p14="http://schemas.microsoft.com/office/powerpoint/2010/main" val="894824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60F48-7673-EF31-2D6A-0E8279000003}"/>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DF1EFCA5-5C80-67A3-964C-B150CF073C44}"/>
              </a:ext>
            </a:extLst>
          </p:cNvPr>
          <p:cNvSpPr txBox="1"/>
          <p:nvPr/>
        </p:nvSpPr>
        <p:spPr>
          <a:xfrm>
            <a:off x="1445342" y="952033"/>
            <a:ext cx="280219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p:txBody>
      </p:sp>
      <p:sp>
        <p:nvSpPr>
          <p:cNvPr id="3" name="Hộp Văn bản 2">
            <a:extLst>
              <a:ext uri="{FF2B5EF4-FFF2-40B4-BE49-F238E27FC236}">
                <a16:creationId xmlns:a16="http://schemas.microsoft.com/office/drawing/2014/main" id="{BC28715A-AD24-EF72-1E9F-B7ABD4CFDF64}"/>
              </a:ext>
            </a:extLst>
          </p:cNvPr>
          <p:cNvSpPr txBox="1"/>
          <p:nvPr/>
        </p:nvSpPr>
        <p:spPr>
          <a:xfrm>
            <a:off x="1632154" y="1504336"/>
            <a:ext cx="6479458" cy="369332"/>
          </a:xfrm>
          <a:prstGeom prst="rect">
            <a:avLst/>
          </a:prstGeom>
          <a:noFill/>
        </p:spPr>
        <p:txBody>
          <a:bodyPr wrap="square" rtlCol="0">
            <a:spAutoFit/>
          </a:bodyPr>
          <a:lstStyle/>
          <a:p>
            <a:r>
              <a:rPr lang="en-US" sz="1800" b="1">
                <a:effectLst/>
                <a:latin typeface="Arial" panose="020B0604020202020204" pitchFamily="34" charset="0"/>
                <a:ea typeface="Arial" panose="020B0604020202020204" pitchFamily="34" charset="0"/>
                <a:cs typeface="Times New Roman" panose="02020603050405020304" pitchFamily="18" charset="0"/>
              </a:rPr>
              <a:t>5 </a:t>
            </a:r>
            <a:r>
              <a:rPr lang="vi-VN" sz="1800" b="1">
                <a:effectLst/>
                <a:latin typeface="Arial" panose="020B0604020202020204" pitchFamily="34" charset="0"/>
                <a:ea typeface="Arial" panose="020B0604020202020204" pitchFamily="34" charset="0"/>
                <a:cs typeface="Times New Roman" panose="02020603050405020304" pitchFamily="18" charset="0"/>
              </a:rPr>
              <a:t>Bảng OrderDetail- Lưu trữ thông tin chi tiết đơn đặt</a:t>
            </a:r>
            <a:endParaRPr lang="en-US" b="1"/>
          </a:p>
        </p:txBody>
      </p:sp>
      <p:sp>
        <p:nvSpPr>
          <p:cNvPr id="7" name="Hộp Văn bản 6">
            <a:extLst>
              <a:ext uri="{FF2B5EF4-FFF2-40B4-BE49-F238E27FC236}">
                <a16:creationId xmlns:a16="http://schemas.microsoft.com/office/drawing/2014/main" id="{CECBCFD0-96BB-3D93-32B4-48E0A0FB63E8}"/>
              </a:ext>
            </a:extLst>
          </p:cNvPr>
          <p:cNvSpPr txBox="1"/>
          <p:nvPr/>
        </p:nvSpPr>
        <p:spPr>
          <a:xfrm>
            <a:off x="4680155" y="4686982"/>
            <a:ext cx="2428568" cy="369332"/>
          </a:xfrm>
          <a:prstGeom prst="rect">
            <a:avLst/>
          </a:prstGeom>
          <a:noFill/>
        </p:spPr>
        <p:txBody>
          <a:bodyPr wrap="square" rtlCol="0">
            <a:spAutoFit/>
          </a:bodyPr>
          <a:lstStyle/>
          <a:p>
            <a:r>
              <a:rPr lang="vi-VN" sz="1800" b="1">
                <a:effectLst/>
                <a:latin typeface="Times New Roman" panose="02020603050405020304" pitchFamily="18" charset="0"/>
                <a:ea typeface="Arial" panose="020B0604020202020204" pitchFamily="34" charset="0"/>
                <a:cs typeface="Times New Roman" panose="02020603050405020304" pitchFamily="18" charset="0"/>
              </a:rPr>
              <a:t>Bảng OrderDetail</a:t>
            </a:r>
            <a:endParaRPr lang="en-US" b="1">
              <a:latin typeface="Times New Roman" panose="02020603050405020304" pitchFamily="18" charset="0"/>
              <a:cs typeface="Times New Roman" panose="02020603050405020304" pitchFamily="18" charset="0"/>
            </a:endParaRPr>
          </a:p>
        </p:txBody>
      </p:sp>
      <p:pic>
        <p:nvPicPr>
          <p:cNvPr id="9" name="Hình ảnh 8">
            <a:extLst>
              <a:ext uri="{FF2B5EF4-FFF2-40B4-BE49-F238E27FC236}">
                <a16:creationId xmlns:a16="http://schemas.microsoft.com/office/drawing/2014/main" id="{6C105157-F1CB-361E-6307-3E2BF3DCAC23}"/>
              </a:ext>
            </a:extLst>
          </p:cNvPr>
          <p:cNvPicPr>
            <a:picLocks noChangeAspect="1"/>
          </p:cNvPicPr>
          <p:nvPr/>
        </p:nvPicPr>
        <p:blipFill>
          <a:blip r:embed="rId2"/>
          <a:stretch>
            <a:fillRect/>
          </a:stretch>
        </p:blipFill>
        <p:spPr>
          <a:xfrm>
            <a:off x="2650724" y="2156218"/>
            <a:ext cx="6487430" cy="2248214"/>
          </a:xfrm>
          <a:prstGeom prst="rect">
            <a:avLst/>
          </a:prstGeom>
        </p:spPr>
      </p:pic>
    </p:spTree>
    <p:extLst>
      <p:ext uri="{BB962C8B-B14F-4D97-AF65-F5344CB8AC3E}">
        <p14:creationId xmlns:p14="http://schemas.microsoft.com/office/powerpoint/2010/main" val="2517782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863A1-54F7-428E-9109-03BACEC20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74F60-10DA-4D7F-BC9C-E9FBFFB38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576916"/>
            <a:ext cx="6872861" cy="5734983"/>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F9EB1F5-0A3E-446D-B428-00D62197A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673" y="742355"/>
            <a:ext cx="6547104" cy="5404104"/>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êu đề 3">
            <a:extLst>
              <a:ext uri="{FF2B5EF4-FFF2-40B4-BE49-F238E27FC236}">
                <a16:creationId xmlns:a16="http://schemas.microsoft.com/office/drawing/2014/main" id="{5B2C62FB-2FD6-69BF-0A02-20C44098B171}"/>
              </a:ext>
            </a:extLst>
          </p:cNvPr>
          <p:cNvSpPr>
            <a:spLocks noGrp="1"/>
          </p:cNvSpPr>
          <p:nvPr>
            <p:ph type="ctrTitle"/>
          </p:nvPr>
        </p:nvSpPr>
        <p:spPr>
          <a:xfrm>
            <a:off x="1468140" y="1385822"/>
            <a:ext cx="5260170" cy="2876305"/>
          </a:xfrm>
        </p:spPr>
        <p:txBody>
          <a:bodyPr vert="horz" lIns="91440" tIns="45720" rIns="91440" bIns="45720" rtlCol="0" anchor="b">
            <a:normAutofit/>
          </a:bodyPr>
          <a:lstStyle/>
          <a:p>
            <a:r>
              <a:rPr lang="en-US" sz="6600">
                <a:solidFill>
                  <a:schemeClr val="bg1"/>
                </a:solidFill>
              </a:rPr>
              <a:t>CHƯƠNG  1 TỔNG QUAN</a:t>
            </a:r>
          </a:p>
        </p:txBody>
      </p:sp>
      <p:cxnSp>
        <p:nvCxnSpPr>
          <p:cNvPr id="16" name="Straight Connector 15">
            <a:extLst>
              <a:ext uri="{FF2B5EF4-FFF2-40B4-BE49-F238E27FC236}">
                <a16:creationId xmlns:a16="http://schemas.microsoft.com/office/drawing/2014/main" id="{55C1F48A-3DEE-477F-9F90-15D411D98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20785" y="4397593"/>
            <a:ext cx="475488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205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D428-EEA0-6C3A-E9C1-3A66C9AB6BF3}"/>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E448ED9A-7B69-7ECF-7283-B04292C740AB}"/>
              </a:ext>
            </a:extLst>
          </p:cNvPr>
          <p:cNvSpPr txBox="1"/>
          <p:nvPr/>
        </p:nvSpPr>
        <p:spPr>
          <a:xfrm>
            <a:off x="1425677" y="932778"/>
            <a:ext cx="280219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p:txBody>
      </p:sp>
      <p:sp>
        <p:nvSpPr>
          <p:cNvPr id="3" name="Hộp Văn bản 2">
            <a:extLst>
              <a:ext uri="{FF2B5EF4-FFF2-40B4-BE49-F238E27FC236}">
                <a16:creationId xmlns:a16="http://schemas.microsoft.com/office/drawing/2014/main" id="{9B274443-F33B-21EF-E4E9-8B24F71CEEFC}"/>
              </a:ext>
            </a:extLst>
          </p:cNvPr>
          <p:cNvSpPr txBox="1"/>
          <p:nvPr/>
        </p:nvSpPr>
        <p:spPr>
          <a:xfrm>
            <a:off x="1632154" y="1504336"/>
            <a:ext cx="6479458" cy="369332"/>
          </a:xfrm>
          <a:prstGeom prst="rect">
            <a:avLst/>
          </a:prstGeom>
          <a:noFill/>
        </p:spPr>
        <p:txBody>
          <a:bodyPr wrap="square" rtlCol="0">
            <a:spAutoFit/>
          </a:bodyPr>
          <a:lstStyle/>
          <a:p>
            <a:r>
              <a:rPr lang="en-US" sz="1800" b="1">
                <a:effectLst/>
                <a:latin typeface="Arial" panose="020B0604020202020204" pitchFamily="34" charset="0"/>
                <a:ea typeface="Arial" panose="020B0604020202020204" pitchFamily="34" charset="0"/>
                <a:cs typeface="Times New Roman" panose="02020603050405020304" pitchFamily="18" charset="0"/>
              </a:rPr>
              <a:t>6 </a:t>
            </a:r>
            <a:r>
              <a:rPr lang="vi-VN" sz="1800" b="1">
                <a:effectLst/>
                <a:latin typeface="Arial" panose="020B0604020202020204" pitchFamily="34" charset="0"/>
                <a:ea typeface="Arial" panose="020B0604020202020204" pitchFamily="34" charset="0"/>
                <a:cs typeface="Times New Roman" panose="02020603050405020304" pitchFamily="18" charset="0"/>
              </a:rPr>
              <a:t>Bảng Card- Lưu trữ thông tin thẻ tích điểm</a:t>
            </a:r>
            <a:endParaRPr lang="en-US" b="1"/>
          </a:p>
        </p:txBody>
      </p:sp>
      <p:sp>
        <p:nvSpPr>
          <p:cNvPr id="7" name="Hộp Văn bản 6">
            <a:extLst>
              <a:ext uri="{FF2B5EF4-FFF2-40B4-BE49-F238E27FC236}">
                <a16:creationId xmlns:a16="http://schemas.microsoft.com/office/drawing/2014/main" id="{ACA3CB99-654C-0DAB-2F6E-4F5040B02362}"/>
              </a:ext>
            </a:extLst>
          </p:cNvPr>
          <p:cNvSpPr txBox="1"/>
          <p:nvPr/>
        </p:nvSpPr>
        <p:spPr>
          <a:xfrm>
            <a:off x="4801133" y="4235931"/>
            <a:ext cx="1799303" cy="369332"/>
          </a:xfrm>
          <a:prstGeom prst="rect">
            <a:avLst/>
          </a:prstGeom>
          <a:noFill/>
        </p:spPr>
        <p:txBody>
          <a:bodyPr wrap="square" rtlCol="0">
            <a:spAutoFit/>
          </a:bodyPr>
          <a:lstStyle/>
          <a:p>
            <a:r>
              <a:rPr lang="vi-VN" sz="1800" b="1">
                <a:effectLst/>
                <a:latin typeface="Arial" panose="020B0604020202020204" pitchFamily="34" charset="0"/>
                <a:ea typeface="Arial" panose="020B0604020202020204" pitchFamily="34" charset="0"/>
                <a:cs typeface="Times New Roman" panose="02020603050405020304" pitchFamily="18" charset="0"/>
              </a:rPr>
              <a:t>Bảng Card</a:t>
            </a:r>
            <a:endParaRPr lang="en-US" b="1"/>
          </a:p>
        </p:txBody>
      </p:sp>
      <p:pic>
        <p:nvPicPr>
          <p:cNvPr id="9" name="Hình ảnh 8">
            <a:extLst>
              <a:ext uri="{FF2B5EF4-FFF2-40B4-BE49-F238E27FC236}">
                <a16:creationId xmlns:a16="http://schemas.microsoft.com/office/drawing/2014/main" id="{45FDA3F8-5E50-4F45-6DB0-EFC065F6E462}"/>
              </a:ext>
            </a:extLst>
          </p:cNvPr>
          <p:cNvPicPr>
            <a:picLocks noChangeAspect="1"/>
          </p:cNvPicPr>
          <p:nvPr/>
        </p:nvPicPr>
        <p:blipFill>
          <a:blip r:embed="rId2"/>
          <a:stretch>
            <a:fillRect/>
          </a:stretch>
        </p:blipFill>
        <p:spPr>
          <a:xfrm>
            <a:off x="2826774" y="2229762"/>
            <a:ext cx="6173061" cy="1762371"/>
          </a:xfrm>
          <a:prstGeom prst="rect">
            <a:avLst/>
          </a:prstGeom>
        </p:spPr>
      </p:pic>
    </p:spTree>
    <p:extLst>
      <p:ext uri="{BB962C8B-B14F-4D97-AF65-F5344CB8AC3E}">
        <p14:creationId xmlns:p14="http://schemas.microsoft.com/office/powerpoint/2010/main" val="813731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48E30-2306-7C85-B7B6-A4D6056B1397}"/>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887D01BF-7507-08C5-5BBB-25C979B4DB47}"/>
              </a:ext>
            </a:extLst>
          </p:cNvPr>
          <p:cNvSpPr txBox="1"/>
          <p:nvPr/>
        </p:nvSpPr>
        <p:spPr>
          <a:xfrm>
            <a:off x="1425677" y="932778"/>
            <a:ext cx="280219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p:txBody>
      </p:sp>
      <p:sp>
        <p:nvSpPr>
          <p:cNvPr id="3" name="Hộp Văn bản 2">
            <a:extLst>
              <a:ext uri="{FF2B5EF4-FFF2-40B4-BE49-F238E27FC236}">
                <a16:creationId xmlns:a16="http://schemas.microsoft.com/office/drawing/2014/main" id="{FB83BFB5-F0EB-A370-3ED0-688EB9734710}"/>
              </a:ext>
            </a:extLst>
          </p:cNvPr>
          <p:cNvSpPr txBox="1"/>
          <p:nvPr/>
        </p:nvSpPr>
        <p:spPr>
          <a:xfrm>
            <a:off x="727585" y="1420902"/>
            <a:ext cx="7720675" cy="452496"/>
          </a:xfrm>
          <a:prstGeom prst="rect">
            <a:avLst/>
          </a:prstGeom>
          <a:noFill/>
        </p:spPr>
        <p:txBody>
          <a:bodyPr wrap="square" rtlCol="0">
            <a:spAutoFit/>
          </a:bodyPr>
          <a:lstStyle/>
          <a:p>
            <a:pPr marL="1050925">
              <a:lnSpc>
                <a:spcPct val="130000"/>
              </a:lnSpc>
              <a:spcBef>
                <a:spcPts val="600"/>
              </a:spcBef>
            </a:pPr>
            <a:r>
              <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 Bảng UserGroup- Lưu trữ thông tin nhóm người dùng</a:t>
            </a:r>
          </a:p>
        </p:txBody>
      </p:sp>
      <p:sp>
        <p:nvSpPr>
          <p:cNvPr id="7" name="Hộp Văn bản 6">
            <a:extLst>
              <a:ext uri="{FF2B5EF4-FFF2-40B4-BE49-F238E27FC236}">
                <a16:creationId xmlns:a16="http://schemas.microsoft.com/office/drawing/2014/main" id="{DD812A5F-DCEA-AA47-5321-B43833B62B13}"/>
              </a:ext>
            </a:extLst>
          </p:cNvPr>
          <p:cNvSpPr txBox="1"/>
          <p:nvPr/>
        </p:nvSpPr>
        <p:spPr>
          <a:xfrm>
            <a:off x="4729315" y="3773708"/>
            <a:ext cx="2290917" cy="369332"/>
          </a:xfrm>
          <a:prstGeom prst="rect">
            <a:avLst/>
          </a:prstGeom>
          <a:noFill/>
        </p:spPr>
        <p:txBody>
          <a:bodyPr wrap="square" rtlCol="0">
            <a:spAutoFit/>
          </a:bodyPr>
          <a:lstStyle/>
          <a:p>
            <a:r>
              <a:rPr lang="vi-VN" sz="1800" b="1">
                <a:effectLst/>
                <a:latin typeface="Arial" panose="020B0604020202020204" pitchFamily="34" charset="0"/>
                <a:ea typeface="Arial" panose="020B0604020202020204" pitchFamily="34" charset="0"/>
                <a:cs typeface="Times New Roman" panose="02020603050405020304" pitchFamily="18" charset="0"/>
              </a:rPr>
              <a:t>Bảng </a:t>
            </a:r>
            <a:r>
              <a:rPr lang="en-US" sz="1800" b="1">
                <a:effectLst/>
                <a:latin typeface="Times New Roman" panose="02020603050405020304" pitchFamily="18" charset="0"/>
                <a:ea typeface="Arial" panose="020B0604020202020204" pitchFamily="34" charset="0"/>
              </a:rPr>
              <a:t>UserGroup</a:t>
            </a:r>
            <a:endParaRPr lang="en-US" b="1"/>
          </a:p>
        </p:txBody>
      </p:sp>
      <p:pic>
        <p:nvPicPr>
          <p:cNvPr id="5" name="Hình ảnh 4">
            <a:extLst>
              <a:ext uri="{FF2B5EF4-FFF2-40B4-BE49-F238E27FC236}">
                <a16:creationId xmlns:a16="http://schemas.microsoft.com/office/drawing/2014/main" id="{663A0990-246D-F4BE-F5E7-9072F14E2C6B}"/>
              </a:ext>
            </a:extLst>
          </p:cNvPr>
          <p:cNvPicPr>
            <a:picLocks noChangeAspect="1"/>
          </p:cNvPicPr>
          <p:nvPr/>
        </p:nvPicPr>
        <p:blipFill>
          <a:blip r:embed="rId2"/>
          <a:stretch>
            <a:fillRect/>
          </a:stretch>
        </p:blipFill>
        <p:spPr>
          <a:xfrm>
            <a:off x="3171417" y="2276695"/>
            <a:ext cx="5849166" cy="1390844"/>
          </a:xfrm>
          <a:prstGeom prst="rect">
            <a:avLst/>
          </a:prstGeom>
        </p:spPr>
      </p:pic>
    </p:spTree>
    <p:extLst>
      <p:ext uri="{BB962C8B-B14F-4D97-AF65-F5344CB8AC3E}">
        <p14:creationId xmlns:p14="http://schemas.microsoft.com/office/powerpoint/2010/main" val="977249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0D90F-62FB-1040-E6B1-F862843CA0E7}"/>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E2293257-17EB-5A33-3A9D-6A9464725B13}"/>
              </a:ext>
            </a:extLst>
          </p:cNvPr>
          <p:cNvSpPr txBox="1"/>
          <p:nvPr/>
        </p:nvSpPr>
        <p:spPr>
          <a:xfrm>
            <a:off x="1608372" y="977078"/>
            <a:ext cx="280219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p:txBody>
      </p:sp>
      <p:sp>
        <p:nvSpPr>
          <p:cNvPr id="3" name="Hộp Văn bản 2">
            <a:extLst>
              <a:ext uri="{FF2B5EF4-FFF2-40B4-BE49-F238E27FC236}">
                <a16:creationId xmlns:a16="http://schemas.microsoft.com/office/drawing/2014/main" id="{373B61E1-371F-E1D8-67E3-4D4BCD38DD14}"/>
              </a:ext>
            </a:extLst>
          </p:cNvPr>
          <p:cNvSpPr txBox="1"/>
          <p:nvPr/>
        </p:nvSpPr>
        <p:spPr>
          <a:xfrm>
            <a:off x="1750140" y="1506031"/>
            <a:ext cx="7266041" cy="646331"/>
          </a:xfrm>
          <a:prstGeom prst="rect">
            <a:avLst/>
          </a:prstGeom>
          <a:noFill/>
        </p:spPr>
        <p:txBody>
          <a:bodyPr wrap="square" rtlCol="0">
            <a:spAutoFit/>
          </a:bodyPr>
          <a:lstStyle/>
          <a:p>
            <a:r>
              <a:rPr lang="en-US" b="1">
                <a:latin typeface="Arial" panose="020B0604020202020204" pitchFamily="34" charset="0"/>
                <a:ea typeface="Arial" panose="020B0604020202020204" pitchFamily="34" charset="0"/>
                <a:cs typeface="Times New Roman" panose="02020603050405020304" pitchFamily="18" charset="0"/>
              </a:rPr>
              <a:t>8</a:t>
            </a:r>
            <a:r>
              <a:rPr lang="en-US" b="1">
                <a:effectLst/>
                <a:latin typeface="Arial" panose="020B0604020202020204" pitchFamily="34" charset="0"/>
                <a:ea typeface="Arial" panose="020B0604020202020204" pitchFamily="34" charset="0"/>
                <a:cs typeface="Times New Roman" panose="02020603050405020304" pitchFamily="18" charset="0"/>
              </a:rPr>
              <a:t> </a:t>
            </a:r>
            <a:r>
              <a:rPr lang="vi-VN" b="1">
                <a:effectLst/>
                <a:latin typeface="Arial" panose="020B0604020202020204" pitchFamily="34" charset="0"/>
                <a:ea typeface="Arial" panose="020B0604020202020204" pitchFamily="34" charset="0"/>
                <a:cs typeface="Times New Roman" panose="02020603050405020304" pitchFamily="18" charset="0"/>
              </a:rPr>
              <a:t>Bảng Credentials- Lưu trữ thông tin nhóm người dùng và quyền</a:t>
            </a:r>
            <a:endParaRPr lang="en-US" b="1"/>
          </a:p>
        </p:txBody>
      </p:sp>
      <p:sp>
        <p:nvSpPr>
          <p:cNvPr id="7" name="Hộp Văn bản 6">
            <a:extLst>
              <a:ext uri="{FF2B5EF4-FFF2-40B4-BE49-F238E27FC236}">
                <a16:creationId xmlns:a16="http://schemas.microsoft.com/office/drawing/2014/main" id="{4EAC6761-B8ED-72B8-ADF1-EDC7CF5FA8FD}"/>
              </a:ext>
            </a:extLst>
          </p:cNvPr>
          <p:cNvSpPr txBox="1"/>
          <p:nvPr/>
        </p:nvSpPr>
        <p:spPr>
          <a:xfrm>
            <a:off x="4827638" y="4588139"/>
            <a:ext cx="2241755" cy="369332"/>
          </a:xfrm>
          <a:prstGeom prst="rect">
            <a:avLst/>
          </a:prstGeom>
          <a:noFill/>
        </p:spPr>
        <p:txBody>
          <a:bodyPr wrap="square" rtlCol="0">
            <a:spAutoFit/>
          </a:bodyPr>
          <a:lstStyle/>
          <a:p>
            <a:r>
              <a:rPr lang="vi-VN" sz="1800" b="1">
                <a:effectLst/>
                <a:latin typeface="Arial" panose="020B0604020202020204" pitchFamily="34" charset="0"/>
                <a:ea typeface="Arial" panose="020B0604020202020204" pitchFamily="34" charset="0"/>
                <a:cs typeface="Times New Roman" panose="02020603050405020304" pitchFamily="18" charset="0"/>
              </a:rPr>
              <a:t>Bảng Credentials</a:t>
            </a:r>
            <a:endParaRPr lang="en-US" b="1"/>
          </a:p>
        </p:txBody>
      </p:sp>
      <p:pic>
        <p:nvPicPr>
          <p:cNvPr id="6" name="Hình ảnh 5">
            <a:extLst>
              <a:ext uri="{FF2B5EF4-FFF2-40B4-BE49-F238E27FC236}">
                <a16:creationId xmlns:a16="http://schemas.microsoft.com/office/drawing/2014/main" id="{80AEA37D-4745-E48F-C9F7-7250A0582FC5}"/>
              </a:ext>
            </a:extLst>
          </p:cNvPr>
          <p:cNvPicPr>
            <a:picLocks noChangeAspect="1"/>
          </p:cNvPicPr>
          <p:nvPr/>
        </p:nvPicPr>
        <p:blipFill>
          <a:blip r:embed="rId2"/>
          <a:stretch>
            <a:fillRect/>
          </a:stretch>
        </p:blipFill>
        <p:spPr>
          <a:xfrm>
            <a:off x="3009469" y="2471604"/>
            <a:ext cx="6173061" cy="2080732"/>
          </a:xfrm>
          <a:prstGeom prst="rect">
            <a:avLst/>
          </a:prstGeom>
        </p:spPr>
      </p:pic>
    </p:spTree>
    <p:extLst>
      <p:ext uri="{BB962C8B-B14F-4D97-AF65-F5344CB8AC3E}">
        <p14:creationId xmlns:p14="http://schemas.microsoft.com/office/powerpoint/2010/main" val="3954701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CD2E9-CADA-27CD-8A6E-3EDB92889C0E}"/>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26DBA4CB-2854-6FCD-C3BD-891DF2D7BA53}"/>
              </a:ext>
            </a:extLst>
          </p:cNvPr>
          <p:cNvSpPr txBox="1"/>
          <p:nvPr/>
        </p:nvSpPr>
        <p:spPr>
          <a:xfrm>
            <a:off x="1406012" y="952033"/>
            <a:ext cx="280219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p:txBody>
      </p:sp>
      <p:sp>
        <p:nvSpPr>
          <p:cNvPr id="3" name="Hộp Văn bản 2">
            <a:extLst>
              <a:ext uri="{FF2B5EF4-FFF2-40B4-BE49-F238E27FC236}">
                <a16:creationId xmlns:a16="http://schemas.microsoft.com/office/drawing/2014/main" id="{A5D49102-B50E-36BE-3313-8A853FD15CB4}"/>
              </a:ext>
            </a:extLst>
          </p:cNvPr>
          <p:cNvSpPr txBox="1"/>
          <p:nvPr/>
        </p:nvSpPr>
        <p:spPr>
          <a:xfrm>
            <a:off x="1632154" y="1504336"/>
            <a:ext cx="6479458" cy="400110"/>
          </a:xfrm>
          <a:prstGeom prst="rect">
            <a:avLst/>
          </a:prstGeom>
          <a:noFill/>
        </p:spPr>
        <p:txBody>
          <a:bodyPr wrap="square" rtlCol="0">
            <a:spAutoFit/>
          </a:bodyPr>
          <a:lstStyle/>
          <a:p>
            <a:r>
              <a:rPr lang="en-US" sz="2000" b="1">
                <a:effectLst/>
                <a:latin typeface="Times New Roman" panose="02020603050405020304" pitchFamily="18" charset="0"/>
                <a:ea typeface="Arial" panose="020B0604020202020204" pitchFamily="34" charset="0"/>
                <a:cs typeface="Times New Roman" panose="02020603050405020304" pitchFamily="18" charset="0"/>
              </a:rPr>
              <a:t>9 </a:t>
            </a:r>
            <a:r>
              <a:rPr lang="vi-VN" sz="2000" b="1">
                <a:effectLst/>
                <a:latin typeface="Times New Roman" panose="02020603050405020304" pitchFamily="18" charset="0"/>
                <a:ea typeface="Arial" panose="020B0604020202020204" pitchFamily="34" charset="0"/>
                <a:cs typeface="Times New Roman" panose="02020603050405020304" pitchFamily="18" charset="0"/>
              </a:rPr>
              <a:t>Bảng Provider- Lưu trữ thông tin nhà cung cấp</a:t>
            </a:r>
            <a:endParaRPr lang="en-US" sz="2000" b="1">
              <a:latin typeface="Times New Roman" panose="02020603050405020304" pitchFamily="18" charset="0"/>
              <a:cs typeface="Times New Roman" panose="02020603050405020304" pitchFamily="18" charset="0"/>
            </a:endParaRPr>
          </a:p>
        </p:txBody>
      </p:sp>
      <p:sp>
        <p:nvSpPr>
          <p:cNvPr id="7" name="Hộp Văn bản 6">
            <a:extLst>
              <a:ext uri="{FF2B5EF4-FFF2-40B4-BE49-F238E27FC236}">
                <a16:creationId xmlns:a16="http://schemas.microsoft.com/office/drawing/2014/main" id="{B8636734-1CE8-79C5-6709-72EB12003EEA}"/>
              </a:ext>
            </a:extLst>
          </p:cNvPr>
          <p:cNvSpPr txBox="1"/>
          <p:nvPr/>
        </p:nvSpPr>
        <p:spPr>
          <a:xfrm>
            <a:off x="4871883" y="4652805"/>
            <a:ext cx="2241755" cy="369332"/>
          </a:xfrm>
          <a:prstGeom prst="rect">
            <a:avLst/>
          </a:prstGeom>
          <a:noFill/>
        </p:spPr>
        <p:txBody>
          <a:bodyPr wrap="square" rtlCol="0">
            <a:spAutoFit/>
          </a:bodyPr>
          <a:lstStyle/>
          <a:p>
            <a:r>
              <a:rPr lang="vi-VN" sz="1800" b="1">
                <a:effectLst/>
                <a:latin typeface="Arial" panose="020B0604020202020204" pitchFamily="34" charset="0"/>
                <a:ea typeface="Arial" panose="020B0604020202020204" pitchFamily="34" charset="0"/>
                <a:cs typeface="Times New Roman" panose="02020603050405020304" pitchFamily="18" charset="0"/>
              </a:rPr>
              <a:t>Bảng Provider</a:t>
            </a:r>
            <a:endParaRPr lang="en-US" b="1"/>
          </a:p>
        </p:txBody>
      </p:sp>
      <p:pic>
        <p:nvPicPr>
          <p:cNvPr id="6" name="Hình ảnh 5">
            <a:extLst>
              <a:ext uri="{FF2B5EF4-FFF2-40B4-BE49-F238E27FC236}">
                <a16:creationId xmlns:a16="http://schemas.microsoft.com/office/drawing/2014/main" id="{5EED683D-5C0B-B852-458E-8AABBE038ADD}"/>
              </a:ext>
            </a:extLst>
          </p:cNvPr>
          <p:cNvPicPr>
            <a:picLocks noChangeAspect="1"/>
          </p:cNvPicPr>
          <p:nvPr/>
        </p:nvPicPr>
        <p:blipFill>
          <a:blip r:embed="rId2"/>
          <a:stretch>
            <a:fillRect/>
          </a:stretch>
        </p:blipFill>
        <p:spPr>
          <a:xfrm>
            <a:off x="2649018" y="2054943"/>
            <a:ext cx="6687483" cy="2485733"/>
          </a:xfrm>
          <a:prstGeom prst="rect">
            <a:avLst/>
          </a:prstGeom>
        </p:spPr>
      </p:pic>
    </p:spTree>
    <p:extLst>
      <p:ext uri="{BB962C8B-B14F-4D97-AF65-F5344CB8AC3E}">
        <p14:creationId xmlns:p14="http://schemas.microsoft.com/office/powerpoint/2010/main" val="1460081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88D85-AD74-0C48-32E9-16A8D7A9FB55}"/>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709AED02-CA61-7E40-BAF1-E2037EFC4495}"/>
              </a:ext>
            </a:extLst>
          </p:cNvPr>
          <p:cNvSpPr txBox="1"/>
          <p:nvPr/>
        </p:nvSpPr>
        <p:spPr>
          <a:xfrm>
            <a:off x="1396651" y="953729"/>
            <a:ext cx="280219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p:txBody>
      </p:sp>
      <p:sp>
        <p:nvSpPr>
          <p:cNvPr id="3" name="Hộp Văn bản 2">
            <a:extLst>
              <a:ext uri="{FF2B5EF4-FFF2-40B4-BE49-F238E27FC236}">
                <a16:creationId xmlns:a16="http://schemas.microsoft.com/office/drawing/2014/main" id="{B1D2A09C-EAE3-D6D2-B246-731270134890}"/>
              </a:ext>
            </a:extLst>
          </p:cNvPr>
          <p:cNvSpPr txBox="1"/>
          <p:nvPr/>
        </p:nvSpPr>
        <p:spPr>
          <a:xfrm>
            <a:off x="1671483" y="1323061"/>
            <a:ext cx="6479458" cy="498342"/>
          </a:xfrm>
          <a:prstGeom prst="rect">
            <a:avLst/>
          </a:prstGeom>
          <a:noFill/>
        </p:spPr>
        <p:txBody>
          <a:bodyPr wrap="square" rtlCol="0">
            <a:spAutoFit/>
          </a:bodyPr>
          <a:lstStyle/>
          <a:p>
            <a:pPr lvl="0">
              <a:lnSpc>
                <a:spcPct val="150000"/>
              </a:lnSpc>
              <a:spcBef>
                <a:spcPts val="1200"/>
              </a:spcBef>
              <a:spcAft>
                <a:spcPts val="800"/>
              </a:spcAft>
              <a:tabLst>
                <a:tab pos="857250" algn="l"/>
              </a:tabLst>
            </a:pPr>
            <a:r>
              <a:rPr lang="en-US" sz="2000" b="1">
                <a:effectLst/>
                <a:latin typeface="Times New Roman" panose="02020603050405020304" pitchFamily="18" charset="0"/>
                <a:ea typeface="Arial" panose="020B0604020202020204" pitchFamily="34" charset="0"/>
                <a:cs typeface="Times New Roman" panose="02020603050405020304" pitchFamily="18" charset="0"/>
              </a:rPr>
              <a:t>10 Bảng Role </a:t>
            </a:r>
            <a:r>
              <a:rPr lang="vi-VN" sz="1800" b="1">
                <a:effectLst/>
                <a:latin typeface="Arial" panose="020B0604020202020204" pitchFamily="34" charset="0"/>
                <a:ea typeface="Arial" panose="020B0604020202020204" pitchFamily="34" charset="0"/>
                <a:cs typeface="Times New Roman" panose="02020603050405020304" pitchFamily="18" charset="0"/>
              </a:rPr>
              <a:t>Lưu trữ thông tin các vai trò</a:t>
            </a:r>
            <a:endParaRPr lang="en-US" sz="2000" b="1">
              <a:effectLst/>
              <a:latin typeface="Arial" panose="020B0604020202020204" pitchFamily="34" charset="0"/>
              <a:ea typeface="Arial" panose="020B0604020202020204" pitchFamily="34" charset="0"/>
              <a:cs typeface="Times New Roman" panose="02020603050405020304" pitchFamily="18" charset="0"/>
            </a:endParaRPr>
          </a:p>
        </p:txBody>
      </p:sp>
      <p:sp>
        <p:nvSpPr>
          <p:cNvPr id="7" name="Hộp Văn bản 6">
            <a:extLst>
              <a:ext uri="{FF2B5EF4-FFF2-40B4-BE49-F238E27FC236}">
                <a16:creationId xmlns:a16="http://schemas.microsoft.com/office/drawing/2014/main" id="{262A429D-966C-859B-7161-B0602A90139E}"/>
              </a:ext>
            </a:extLst>
          </p:cNvPr>
          <p:cNvSpPr txBox="1"/>
          <p:nvPr/>
        </p:nvSpPr>
        <p:spPr>
          <a:xfrm>
            <a:off x="4975122" y="3763762"/>
            <a:ext cx="2241755" cy="369332"/>
          </a:xfrm>
          <a:prstGeom prst="rect">
            <a:avLst/>
          </a:prstGeom>
          <a:noFill/>
        </p:spPr>
        <p:txBody>
          <a:bodyPr wrap="square" rtlCol="0">
            <a:spAutoFit/>
          </a:bodyPr>
          <a:lstStyle/>
          <a:p>
            <a:r>
              <a:rPr lang="en-US" sz="1800" b="1">
                <a:effectLst/>
                <a:latin typeface="Times New Roman" panose="02020603050405020304" pitchFamily="18" charset="0"/>
                <a:ea typeface="Arial" panose="020B0604020202020204" pitchFamily="34" charset="0"/>
                <a:cs typeface="Times New Roman" panose="02020603050405020304" pitchFamily="18" charset="0"/>
              </a:rPr>
              <a:t>Bảng Role</a:t>
            </a:r>
            <a:endParaRPr lang="en-US"/>
          </a:p>
        </p:txBody>
      </p:sp>
      <p:pic>
        <p:nvPicPr>
          <p:cNvPr id="6" name="Hình ảnh 5">
            <a:extLst>
              <a:ext uri="{FF2B5EF4-FFF2-40B4-BE49-F238E27FC236}">
                <a16:creationId xmlns:a16="http://schemas.microsoft.com/office/drawing/2014/main" id="{7ED07F04-4087-E86B-7D8B-6D882EF46676}"/>
              </a:ext>
            </a:extLst>
          </p:cNvPr>
          <p:cNvPicPr>
            <a:picLocks noChangeAspect="1"/>
          </p:cNvPicPr>
          <p:nvPr/>
        </p:nvPicPr>
        <p:blipFill>
          <a:blip r:embed="rId2"/>
          <a:stretch>
            <a:fillRect/>
          </a:stretch>
        </p:blipFill>
        <p:spPr>
          <a:xfrm>
            <a:off x="2797748" y="2150147"/>
            <a:ext cx="6458851" cy="1428949"/>
          </a:xfrm>
          <a:prstGeom prst="rect">
            <a:avLst/>
          </a:prstGeom>
        </p:spPr>
      </p:pic>
    </p:spTree>
    <p:extLst>
      <p:ext uri="{BB962C8B-B14F-4D97-AF65-F5344CB8AC3E}">
        <p14:creationId xmlns:p14="http://schemas.microsoft.com/office/powerpoint/2010/main" val="442460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0F933-BD32-C6F5-CCFC-94F4BE606F49}"/>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35D177DC-A499-90BC-33EB-3293F6710EF4}"/>
              </a:ext>
            </a:extLst>
          </p:cNvPr>
          <p:cNvSpPr txBox="1"/>
          <p:nvPr/>
        </p:nvSpPr>
        <p:spPr>
          <a:xfrm>
            <a:off x="1877961" y="953729"/>
            <a:ext cx="280219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p:txBody>
      </p:sp>
      <p:sp>
        <p:nvSpPr>
          <p:cNvPr id="3" name="Hộp Văn bản 2">
            <a:extLst>
              <a:ext uri="{FF2B5EF4-FFF2-40B4-BE49-F238E27FC236}">
                <a16:creationId xmlns:a16="http://schemas.microsoft.com/office/drawing/2014/main" id="{8909B2B5-274B-A3BA-968E-A5764CEEA920}"/>
              </a:ext>
            </a:extLst>
          </p:cNvPr>
          <p:cNvSpPr txBox="1"/>
          <p:nvPr/>
        </p:nvSpPr>
        <p:spPr>
          <a:xfrm>
            <a:off x="1071180" y="1584679"/>
            <a:ext cx="7864098" cy="416524"/>
          </a:xfrm>
          <a:prstGeom prst="rect">
            <a:avLst/>
          </a:prstGeom>
          <a:noFill/>
        </p:spPr>
        <p:txBody>
          <a:bodyPr wrap="square" rtlCol="0">
            <a:spAutoFit/>
          </a:bodyPr>
          <a:lstStyle/>
          <a:p>
            <a:pPr marL="1050925">
              <a:lnSpc>
                <a:spcPct val="130000"/>
              </a:lnSpc>
              <a:spcBef>
                <a:spcPts val="600"/>
              </a:spcBef>
            </a:pPr>
            <a:r>
              <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Bảng Status- Lưu trữ trạng thái đơn đặt trong hệ thống</a:t>
            </a:r>
          </a:p>
        </p:txBody>
      </p:sp>
      <p:sp>
        <p:nvSpPr>
          <p:cNvPr id="7" name="Hộp Văn bản 6">
            <a:extLst>
              <a:ext uri="{FF2B5EF4-FFF2-40B4-BE49-F238E27FC236}">
                <a16:creationId xmlns:a16="http://schemas.microsoft.com/office/drawing/2014/main" id="{B41C573B-2A24-2133-E6E6-CB72D3656F2E}"/>
              </a:ext>
            </a:extLst>
          </p:cNvPr>
          <p:cNvSpPr txBox="1"/>
          <p:nvPr/>
        </p:nvSpPr>
        <p:spPr>
          <a:xfrm>
            <a:off x="4542504" y="4035014"/>
            <a:ext cx="2241755" cy="369332"/>
          </a:xfrm>
          <a:prstGeom prst="rect">
            <a:avLst/>
          </a:prstGeom>
          <a:noFill/>
        </p:spPr>
        <p:txBody>
          <a:bodyPr wrap="square" rtlCol="0">
            <a:spAutoFit/>
          </a:bodyPr>
          <a:lstStyle/>
          <a:p>
            <a:r>
              <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Status</a:t>
            </a:r>
            <a:endParaRPr lang="en-US"/>
          </a:p>
        </p:txBody>
      </p:sp>
      <p:pic>
        <p:nvPicPr>
          <p:cNvPr id="6" name="Hình ảnh 5">
            <a:extLst>
              <a:ext uri="{FF2B5EF4-FFF2-40B4-BE49-F238E27FC236}">
                <a16:creationId xmlns:a16="http://schemas.microsoft.com/office/drawing/2014/main" id="{39181F73-8502-F460-6712-88A12CEB9110}"/>
              </a:ext>
            </a:extLst>
          </p:cNvPr>
          <p:cNvPicPr>
            <a:picLocks noChangeAspect="1"/>
          </p:cNvPicPr>
          <p:nvPr/>
        </p:nvPicPr>
        <p:blipFill>
          <a:blip r:embed="rId2"/>
          <a:stretch>
            <a:fillRect/>
          </a:stretch>
        </p:blipFill>
        <p:spPr>
          <a:xfrm>
            <a:off x="2377583" y="2587012"/>
            <a:ext cx="6315956" cy="1448002"/>
          </a:xfrm>
          <a:prstGeom prst="rect">
            <a:avLst/>
          </a:prstGeom>
        </p:spPr>
      </p:pic>
    </p:spTree>
    <p:extLst>
      <p:ext uri="{BB962C8B-B14F-4D97-AF65-F5344CB8AC3E}">
        <p14:creationId xmlns:p14="http://schemas.microsoft.com/office/powerpoint/2010/main" val="2174686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E7FC8D4E-5D9B-52E4-2C19-BE06A71195BB}"/>
              </a:ext>
            </a:extLst>
          </p:cNvPr>
          <p:cNvSpPr txBox="1"/>
          <p:nvPr/>
        </p:nvSpPr>
        <p:spPr>
          <a:xfrm>
            <a:off x="2365513" y="1719469"/>
            <a:ext cx="5854147" cy="369332"/>
          </a:xfrm>
          <a:prstGeom prst="rect">
            <a:avLst/>
          </a:prstGeom>
          <a:noFill/>
        </p:spPr>
        <p:txBody>
          <a:bodyPr wrap="square" rtlCol="0">
            <a:spAutoFit/>
          </a:bodyPr>
          <a:lstStyle/>
          <a:p>
            <a:pPr>
              <a:spcAft>
                <a:spcPts val="1000"/>
              </a:spcAft>
            </a:pPr>
            <a:r>
              <a:rPr lang="en-US" b="1">
                <a:solidFill>
                  <a:srgbClr val="000000"/>
                </a:solidFill>
                <a:latin typeface="Arial" panose="020B0604020202020204" pitchFamily="34" charset="0"/>
                <a:ea typeface="Arial" panose="020B0604020202020204" pitchFamily="34" charset="0"/>
                <a:cs typeface="Times New Roman" panose="02020603050405020304" pitchFamily="18" charset="0"/>
              </a:rPr>
              <a:t>12 </a:t>
            </a: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Bảng News- Lưu trữ tin tức</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p:txBody>
      </p:sp>
      <p:sp>
        <p:nvSpPr>
          <p:cNvPr id="3" name="Hộp Văn bản 2">
            <a:extLst>
              <a:ext uri="{FF2B5EF4-FFF2-40B4-BE49-F238E27FC236}">
                <a16:creationId xmlns:a16="http://schemas.microsoft.com/office/drawing/2014/main" id="{32392647-EF78-6EB2-99DF-242BC42F557C}"/>
              </a:ext>
            </a:extLst>
          </p:cNvPr>
          <p:cNvSpPr txBox="1"/>
          <p:nvPr/>
        </p:nvSpPr>
        <p:spPr>
          <a:xfrm>
            <a:off x="1898374" y="954156"/>
            <a:ext cx="2484783" cy="738664"/>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a:p>
            <a:endParaRPr lang="en-US"/>
          </a:p>
        </p:txBody>
      </p:sp>
      <p:pic>
        <p:nvPicPr>
          <p:cNvPr id="5" name="Hình ảnh 4">
            <a:extLst>
              <a:ext uri="{FF2B5EF4-FFF2-40B4-BE49-F238E27FC236}">
                <a16:creationId xmlns:a16="http://schemas.microsoft.com/office/drawing/2014/main" id="{4E8DB9E1-0A1A-C950-4D05-FF8BC7D957CB}"/>
              </a:ext>
            </a:extLst>
          </p:cNvPr>
          <p:cNvPicPr>
            <a:picLocks noChangeAspect="1"/>
          </p:cNvPicPr>
          <p:nvPr/>
        </p:nvPicPr>
        <p:blipFill>
          <a:blip r:embed="rId2"/>
          <a:stretch>
            <a:fillRect/>
          </a:stretch>
        </p:blipFill>
        <p:spPr>
          <a:xfrm>
            <a:off x="2871337" y="2347729"/>
            <a:ext cx="6449325" cy="2619741"/>
          </a:xfrm>
          <a:prstGeom prst="rect">
            <a:avLst/>
          </a:prstGeom>
        </p:spPr>
      </p:pic>
      <p:sp>
        <p:nvSpPr>
          <p:cNvPr id="6" name="Hộp Văn bản 5">
            <a:extLst>
              <a:ext uri="{FF2B5EF4-FFF2-40B4-BE49-F238E27FC236}">
                <a16:creationId xmlns:a16="http://schemas.microsoft.com/office/drawing/2014/main" id="{4142B59F-9CF8-EAD5-CDC8-3BEA3B3969DB}"/>
              </a:ext>
            </a:extLst>
          </p:cNvPr>
          <p:cNvSpPr txBox="1"/>
          <p:nvPr/>
        </p:nvSpPr>
        <p:spPr>
          <a:xfrm>
            <a:off x="5292586" y="5091964"/>
            <a:ext cx="2961861" cy="369332"/>
          </a:xfrm>
          <a:prstGeom prst="rect">
            <a:avLst/>
          </a:prstGeom>
          <a:noFill/>
        </p:spPr>
        <p:txBody>
          <a:bodyPr wrap="square" rtlCol="0">
            <a:spAutoFit/>
          </a:bodyPr>
          <a:lstStyle/>
          <a:p>
            <a:r>
              <a:rPr lang="vi-VN" sz="1800" b="1">
                <a:effectLst/>
                <a:latin typeface="Arial" panose="020B0604020202020204" pitchFamily="34" charset="0"/>
                <a:ea typeface="Arial" panose="020B0604020202020204" pitchFamily="34" charset="0"/>
                <a:cs typeface="Times New Roman" panose="02020603050405020304" pitchFamily="18" charset="0"/>
              </a:rPr>
              <a:t>Bảng News</a:t>
            </a:r>
            <a:endParaRPr lang="en-US" b="1"/>
          </a:p>
        </p:txBody>
      </p:sp>
    </p:spTree>
    <p:extLst>
      <p:ext uri="{BB962C8B-B14F-4D97-AF65-F5344CB8AC3E}">
        <p14:creationId xmlns:p14="http://schemas.microsoft.com/office/powerpoint/2010/main" val="817049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A7F6A-B21D-44CD-5DA2-03805DC886D6}"/>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FD8C818B-9A05-AA6A-9377-1DE486B041B3}"/>
              </a:ext>
            </a:extLst>
          </p:cNvPr>
          <p:cNvSpPr txBox="1"/>
          <p:nvPr/>
        </p:nvSpPr>
        <p:spPr>
          <a:xfrm>
            <a:off x="2216426" y="1817314"/>
            <a:ext cx="5724939" cy="774571"/>
          </a:xfrm>
          <a:prstGeom prst="rect">
            <a:avLst/>
          </a:prstGeom>
          <a:noFill/>
        </p:spPr>
        <p:txBody>
          <a:bodyPr wrap="square" rtlCol="0">
            <a:spAutoFit/>
          </a:bodyPr>
          <a:lstStyle/>
          <a:p>
            <a:pPr>
              <a:spcAft>
                <a:spcPts val="1000"/>
              </a:spcAft>
            </a:pPr>
            <a:r>
              <a:rPr lang="en-US" b="1">
                <a:solidFill>
                  <a:srgbClr val="000000"/>
                </a:solidFill>
                <a:latin typeface="Arial" panose="020B0604020202020204" pitchFamily="34" charset="0"/>
                <a:ea typeface="Arial" panose="020B0604020202020204" pitchFamily="34" charset="0"/>
                <a:cs typeface="Times New Roman" panose="02020603050405020304" pitchFamily="18" charset="0"/>
              </a:rPr>
              <a:t>13 </a:t>
            </a:r>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Bảng Contact- Lưu trữ liên hệ</a:t>
            </a:r>
            <a:r>
              <a:rPr lang="vi-VN" sz="1800" b="1">
                <a:solidFill>
                  <a:srgbClr val="000000"/>
                </a:solidFill>
                <a:effectLst/>
                <a:latin typeface="Arial" panose="020B0604020202020204" pitchFamily="34" charset="0"/>
                <a:ea typeface="Arial" panose="020B0604020202020204" pitchFamily="34" charset="0"/>
                <a:cs typeface="Arial" panose="020B0604020202020204" pitchFamily="34" charset="0"/>
              </a:rPr>
              <a:t> </a:t>
            </a: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pPr>
            <a:endParaRPr lang="en-US"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p:txBody>
      </p:sp>
      <p:sp>
        <p:nvSpPr>
          <p:cNvPr id="3" name="Hộp Văn bản 2">
            <a:extLst>
              <a:ext uri="{FF2B5EF4-FFF2-40B4-BE49-F238E27FC236}">
                <a16:creationId xmlns:a16="http://schemas.microsoft.com/office/drawing/2014/main" id="{35883017-3475-2528-43DF-70F658DEF0E8}"/>
              </a:ext>
            </a:extLst>
          </p:cNvPr>
          <p:cNvSpPr txBox="1"/>
          <p:nvPr/>
        </p:nvSpPr>
        <p:spPr>
          <a:xfrm>
            <a:off x="1898374" y="954156"/>
            <a:ext cx="2484783" cy="738664"/>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Cơ sở dữ liệu</a:t>
            </a:r>
          </a:p>
          <a:p>
            <a:endParaRPr lang="en-US"/>
          </a:p>
        </p:txBody>
      </p:sp>
      <p:sp>
        <p:nvSpPr>
          <p:cNvPr id="6" name="Hộp Văn bản 5">
            <a:extLst>
              <a:ext uri="{FF2B5EF4-FFF2-40B4-BE49-F238E27FC236}">
                <a16:creationId xmlns:a16="http://schemas.microsoft.com/office/drawing/2014/main" id="{C9C35ED0-4C16-5B97-9E2E-4BC5109DD9F7}"/>
              </a:ext>
            </a:extLst>
          </p:cNvPr>
          <p:cNvSpPr txBox="1"/>
          <p:nvPr/>
        </p:nvSpPr>
        <p:spPr>
          <a:xfrm>
            <a:off x="4855264" y="4591841"/>
            <a:ext cx="2961861" cy="369332"/>
          </a:xfrm>
          <a:prstGeom prst="rect">
            <a:avLst/>
          </a:prstGeom>
          <a:noFill/>
        </p:spPr>
        <p:txBody>
          <a:bodyPr wrap="square" rtlCol="0">
            <a:spAutoFit/>
          </a:bodyPr>
          <a:lstStyle/>
          <a:p>
            <a:r>
              <a:rPr lang="vi-VN" sz="18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Bảng Contact</a:t>
            </a:r>
            <a:endParaRPr lang="en-US" b="1"/>
          </a:p>
        </p:txBody>
      </p:sp>
      <p:pic>
        <p:nvPicPr>
          <p:cNvPr id="7" name="Hình ảnh 6">
            <a:extLst>
              <a:ext uri="{FF2B5EF4-FFF2-40B4-BE49-F238E27FC236}">
                <a16:creationId xmlns:a16="http://schemas.microsoft.com/office/drawing/2014/main" id="{58572CBB-3921-C7C0-AD75-9A0944F2C42E}"/>
              </a:ext>
            </a:extLst>
          </p:cNvPr>
          <p:cNvPicPr>
            <a:picLocks noChangeAspect="1"/>
          </p:cNvPicPr>
          <p:nvPr/>
        </p:nvPicPr>
        <p:blipFill>
          <a:blip r:embed="rId2"/>
          <a:stretch>
            <a:fillRect/>
          </a:stretch>
        </p:blipFill>
        <p:spPr>
          <a:xfrm>
            <a:off x="3018995" y="2390630"/>
            <a:ext cx="6154009" cy="2076740"/>
          </a:xfrm>
          <a:prstGeom prst="rect">
            <a:avLst/>
          </a:prstGeom>
        </p:spPr>
      </p:pic>
    </p:spTree>
    <p:extLst>
      <p:ext uri="{BB962C8B-B14F-4D97-AF65-F5344CB8AC3E}">
        <p14:creationId xmlns:p14="http://schemas.microsoft.com/office/powerpoint/2010/main" val="4212212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a:extLst>
            <a:ext uri="{FF2B5EF4-FFF2-40B4-BE49-F238E27FC236}">
              <a16:creationId xmlns:a16="http://schemas.microsoft.com/office/drawing/2014/main" id="{9378BCFE-E111-58DD-03D1-CAD24BF3366E}"/>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 name="Straight Connector 12">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5" name="Rectangle 14">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1" name="Group 20">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2"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4"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Hộp Văn bản 1">
            <a:extLst>
              <a:ext uri="{FF2B5EF4-FFF2-40B4-BE49-F238E27FC236}">
                <a16:creationId xmlns:a16="http://schemas.microsoft.com/office/drawing/2014/main" id="{C5F3B2B8-2524-3467-6F9C-9EDE0C62760C}"/>
              </a:ext>
            </a:extLst>
          </p:cNvPr>
          <p:cNvSpPr txBox="1"/>
          <p:nvPr/>
        </p:nvSpPr>
        <p:spPr>
          <a:xfrm>
            <a:off x="2670173" y="2266466"/>
            <a:ext cx="6815669" cy="151553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600" b="1">
                <a:ln w="3175" cmpd="sng">
                  <a:noFill/>
                </a:ln>
                <a:solidFill>
                  <a:schemeClr val="bg1"/>
                </a:solidFill>
                <a:latin typeface="+mj-lt"/>
                <a:ea typeface="+mj-ea"/>
                <a:cs typeface="+mj-cs"/>
              </a:rPr>
              <a:t>CHƯƠNG III: GIAO DIỆN DEMO  WEBSITE</a:t>
            </a:r>
            <a:endParaRPr lang="en-US" sz="4600">
              <a:ln w="3175" cmpd="sng">
                <a:noFill/>
              </a:ln>
              <a:solidFill>
                <a:schemeClr val="bg1"/>
              </a:solidFill>
              <a:latin typeface="+mj-lt"/>
              <a:ea typeface="+mj-ea"/>
              <a:cs typeface="+mj-cs"/>
            </a:endParaRPr>
          </a:p>
          <a:p>
            <a:pPr algn="ctr">
              <a:lnSpc>
                <a:spcPct val="90000"/>
              </a:lnSpc>
              <a:spcBef>
                <a:spcPct val="0"/>
              </a:spcBef>
              <a:spcAft>
                <a:spcPts val="600"/>
              </a:spcAft>
            </a:pPr>
            <a:endParaRPr lang="en-US" sz="4600">
              <a:ln w="3175" cmpd="sng">
                <a:noFill/>
              </a:ln>
              <a:solidFill>
                <a:schemeClr val="bg1"/>
              </a:solidFill>
              <a:latin typeface="+mj-lt"/>
              <a:ea typeface="+mj-ea"/>
              <a:cs typeface="+mj-cs"/>
            </a:endParaRPr>
          </a:p>
        </p:txBody>
      </p:sp>
      <p:cxnSp>
        <p:nvCxnSpPr>
          <p:cNvPr id="27" name="Straight Connector 26">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6183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A7CAC50D-A497-AA75-C4F8-62ADB2FB7359}"/>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12C573B3-25CD-F2A5-A977-89A0ACB18849}"/>
              </a:ext>
            </a:extLst>
          </p:cNvPr>
          <p:cNvSpPr txBox="1"/>
          <p:nvPr/>
        </p:nvSpPr>
        <p:spPr>
          <a:xfrm>
            <a:off x="777845" y="899081"/>
            <a:ext cx="8150942" cy="1492716"/>
          </a:xfrm>
          <a:prstGeom prst="rect">
            <a:avLst/>
          </a:prstGeom>
          <a:noFill/>
        </p:spPr>
        <p:txBody>
          <a:bodyPr wrap="square" rtlCol="0">
            <a:spAutoFit/>
          </a:bodyPr>
          <a:lstStyle/>
          <a:p>
            <a:pPr>
              <a:lnSpc>
                <a:spcPct val="150000"/>
              </a:lnSpc>
              <a:spcAft>
                <a:spcPts val="800"/>
              </a:spcAft>
            </a:pPr>
            <a:r>
              <a:rPr lang="en-US" sz="1800" b="1">
                <a:effectLst/>
                <a:latin typeface="Times New Roman" panose="02020603050405020304" pitchFamily="18" charset="0"/>
                <a:ea typeface="Arial" panose="020B0604020202020204" pitchFamily="34" charset="0"/>
                <a:cs typeface="Times New Roman" panose="02020603050405020304" pitchFamily="18" charset="0"/>
              </a:rPr>
              <a:t>1 Màn hình giao</a:t>
            </a:r>
          </a:p>
          <a:p>
            <a:pPr>
              <a:lnSpc>
                <a:spcPct val="150000"/>
              </a:lnSpc>
              <a:spcAft>
                <a:spcPts val="800"/>
              </a:spcAft>
            </a:pPr>
            <a:r>
              <a:rPr lang="en-US" sz="1800" b="1">
                <a:effectLst/>
                <a:latin typeface="Times New Roman" panose="02020603050405020304" pitchFamily="18" charset="0"/>
                <a:ea typeface="Arial" panose="020B0604020202020204" pitchFamily="34" charset="0"/>
                <a:cs typeface="Times New Roman" panose="02020603050405020304" pitchFamily="18" charset="0"/>
              </a:rPr>
              <a:t> diện chính</a:t>
            </a:r>
          </a:p>
          <a:p>
            <a:pPr>
              <a:lnSpc>
                <a:spcPct val="150000"/>
              </a:lnSpc>
              <a:spcAft>
                <a:spcPts val="800"/>
              </a:spcAft>
            </a:pPr>
            <a:endParaRPr lang="vi-VN" sz="180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3" name="Picture 1" descr="A screenshot of a website&#10;&#10;Description automatically generated">
            <a:extLst>
              <a:ext uri="{FF2B5EF4-FFF2-40B4-BE49-F238E27FC236}">
                <a16:creationId xmlns:a16="http://schemas.microsoft.com/office/drawing/2014/main" id="{73E9203D-2EC8-E45E-8E04-EA47AE5CC946}"/>
              </a:ext>
            </a:extLst>
          </p:cNvPr>
          <p:cNvPicPr>
            <a:picLocks noChangeAspect="1"/>
          </p:cNvPicPr>
          <p:nvPr/>
        </p:nvPicPr>
        <p:blipFill>
          <a:blip r:embed="rId2"/>
          <a:stretch>
            <a:fillRect/>
          </a:stretch>
        </p:blipFill>
        <p:spPr>
          <a:xfrm>
            <a:off x="3020564" y="717835"/>
            <a:ext cx="3914775" cy="3748369"/>
          </a:xfrm>
          <a:prstGeom prst="rect">
            <a:avLst/>
          </a:prstGeom>
        </p:spPr>
      </p:pic>
      <p:pic>
        <p:nvPicPr>
          <p:cNvPr id="6" name="Picture 1" descr="A screenshot of a website&#10;&#10;Description automatically generated">
            <a:extLst>
              <a:ext uri="{FF2B5EF4-FFF2-40B4-BE49-F238E27FC236}">
                <a16:creationId xmlns:a16="http://schemas.microsoft.com/office/drawing/2014/main" id="{CACC1CCD-3AED-73DE-30D5-1145A7F09555}"/>
              </a:ext>
            </a:extLst>
          </p:cNvPr>
          <p:cNvPicPr>
            <a:picLocks noChangeAspect="1"/>
          </p:cNvPicPr>
          <p:nvPr/>
        </p:nvPicPr>
        <p:blipFill>
          <a:blip r:embed="rId3"/>
          <a:stretch>
            <a:fillRect/>
          </a:stretch>
        </p:blipFill>
        <p:spPr>
          <a:xfrm>
            <a:off x="6935339" y="2039815"/>
            <a:ext cx="4553585" cy="4327251"/>
          </a:xfrm>
          <a:prstGeom prst="rect">
            <a:avLst/>
          </a:prstGeom>
        </p:spPr>
      </p:pic>
    </p:spTree>
    <p:extLst>
      <p:ext uri="{BB962C8B-B14F-4D97-AF65-F5344CB8AC3E}">
        <p14:creationId xmlns:p14="http://schemas.microsoft.com/office/powerpoint/2010/main" val="86858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A5BA0F26-BEBC-834D-6B5A-969576F89B02}"/>
              </a:ext>
            </a:extLst>
          </p:cNvPr>
          <p:cNvSpPr txBox="1"/>
          <p:nvPr/>
        </p:nvSpPr>
        <p:spPr>
          <a:xfrm>
            <a:off x="1549038" y="646995"/>
            <a:ext cx="8198069" cy="4705391"/>
          </a:xfrm>
          <a:prstGeom prst="rect">
            <a:avLst/>
          </a:prstGeom>
          <a:noFill/>
        </p:spPr>
        <p:txBody>
          <a:bodyPr wrap="square" rtlCol="0">
            <a:spAutoFit/>
          </a:bodyPr>
          <a:lstStyle/>
          <a:p>
            <a:r>
              <a:rPr lang="en-US" sz="2400" b="1" spc="-5">
                <a:latin typeface="Times New Roman" panose="02020603050405020304" pitchFamily="18" charset="0"/>
                <a:ea typeface="Times New Roman" panose="02020603050405020304" pitchFamily="18" charset="0"/>
              </a:rPr>
              <a:t>CHƯƠNG 1 TỔNG QUAN</a:t>
            </a:r>
          </a:p>
          <a:p>
            <a:endParaRPr lang="en-US" b="1" spc="-5">
              <a:latin typeface="Times New Roman" panose="02020603050405020304" pitchFamily="18" charset="0"/>
              <a:ea typeface="Times New Roman" panose="02020603050405020304" pitchFamily="18" charset="0"/>
            </a:endParaRPr>
          </a:p>
          <a:p>
            <a:r>
              <a:rPr lang="en-US" sz="1800" b="1" spc="-5">
                <a:effectLst/>
                <a:latin typeface="Times New Roman" panose="02020603050405020304" pitchFamily="18" charset="0"/>
                <a:ea typeface="Times New Roman" panose="02020603050405020304" pitchFamily="18" charset="0"/>
              </a:rPr>
              <a:t>1 L</a:t>
            </a:r>
            <a:r>
              <a:rPr lang="en-US" b="1" spc="-5">
                <a:latin typeface="Times New Roman" panose="02020603050405020304" pitchFamily="18" charset="0"/>
                <a:ea typeface="Times New Roman" panose="02020603050405020304" pitchFamily="18" charset="0"/>
              </a:rPr>
              <a:t>ý do chọn đề tài </a:t>
            </a:r>
            <a:endParaRPr lang="vi-VN" sz="1800" b="1" spc="-5">
              <a:effectLst/>
              <a:latin typeface="Times New Roman" panose="02020603050405020304" pitchFamily="18" charset="0"/>
              <a:ea typeface="Times New Roman" panose="02020603050405020304" pitchFamily="18" charset="0"/>
            </a:endParaRPr>
          </a:p>
          <a:p>
            <a:pPr>
              <a:lnSpc>
                <a:spcPct val="150000"/>
              </a:lnSpc>
            </a:pPr>
            <a:r>
              <a:rPr lang="vi-VN" b="1"/>
              <a:t>Bối cảnh thực tế: </a:t>
            </a:r>
            <a:endParaRPr lang="en-US" b="1"/>
          </a:p>
          <a:p>
            <a:pPr marL="285750" indent="-285750">
              <a:lnSpc>
                <a:spcPct val="150000"/>
              </a:lnSpc>
              <a:buFont typeface="Arial" panose="020B0604020202020204" pitchFamily="34" charset="0"/>
              <a:buChar char="•"/>
            </a:pPr>
            <a:r>
              <a:rPr lang="vi-VN"/>
              <a:t>Công nghệ thông tin và internet phát triển vượt bậc. </a:t>
            </a:r>
            <a:endParaRPr lang="en-US"/>
          </a:p>
          <a:p>
            <a:pPr marL="285750" indent="-285750">
              <a:lnSpc>
                <a:spcPct val="150000"/>
              </a:lnSpc>
              <a:buFont typeface="Arial" panose="020B0604020202020204" pitchFamily="34" charset="0"/>
              <a:buChar char="•"/>
            </a:pPr>
            <a:r>
              <a:rPr lang="vi-VN"/>
              <a:t>Nhu cầu mua sắm trực tuyến ngày càng phổ biến.</a:t>
            </a:r>
            <a:endParaRPr lang="en-US"/>
          </a:p>
          <a:p>
            <a:pPr>
              <a:lnSpc>
                <a:spcPct val="150000"/>
              </a:lnSpc>
            </a:pPr>
            <a:r>
              <a:rPr lang="vi-VN"/>
              <a:t> </a:t>
            </a:r>
            <a:r>
              <a:rPr lang="vi-VN" b="1"/>
              <a:t>Đặc điểm ngành thời trang: </a:t>
            </a:r>
            <a:endParaRPr lang="en-US" b="1"/>
          </a:p>
          <a:p>
            <a:pPr marL="285750" indent="-285750">
              <a:lnSpc>
                <a:spcPct val="150000"/>
              </a:lnSpc>
              <a:buFont typeface="Arial" panose="020B0604020202020204" pitchFamily="34" charset="0"/>
              <a:buChar char="•"/>
            </a:pPr>
            <a:r>
              <a:rPr lang="vi-VN"/>
              <a:t>Thay đổi nhanh chóng, mức độ cạnh tranh lớn.</a:t>
            </a:r>
            <a:endParaRPr lang="en-US"/>
          </a:p>
          <a:p>
            <a:pPr>
              <a:lnSpc>
                <a:spcPct val="150000"/>
              </a:lnSpc>
            </a:pPr>
            <a:r>
              <a:rPr lang="vi-VN"/>
              <a:t> </a:t>
            </a:r>
            <a:r>
              <a:rPr lang="vi-VN" b="1"/>
              <a:t>Lợi ích của việc xây dựng website: </a:t>
            </a:r>
            <a:endParaRPr lang="en-US" b="1"/>
          </a:p>
          <a:p>
            <a:pPr marL="285750" indent="-285750">
              <a:lnSpc>
                <a:spcPct val="150000"/>
              </a:lnSpc>
              <a:buFont typeface="Arial" panose="020B0604020202020204" pitchFamily="34" charset="0"/>
              <a:buChar char="•"/>
            </a:pPr>
            <a:r>
              <a:rPr lang="vi-VN"/>
              <a:t>Tiết kiệm thời gian và công sức cho khách hàng.</a:t>
            </a:r>
            <a:endParaRPr lang="en-US"/>
          </a:p>
          <a:p>
            <a:pPr marL="285750" indent="-285750">
              <a:lnSpc>
                <a:spcPct val="150000"/>
              </a:lnSpc>
              <a:buFont typeface="Arial" panose="020B0604020202020204" pitchFamily="34" charset="0"/>
              <a:buChar char="•"/>
            </a:pPr>
            <a:r>
              <a:rPr lang="vi-VN"/>
              <a:t> Mở rộng thị trường và tăng khả năng nhận diện thương hiệu. </a:t>
            </a:r>
            <a:endParaRPr lang="en-US"/>
          </a:p>
          <a:p>
            <a:pPr marL="285750" indent="-285750">
              <a:lnSpc>
                <a:spcPct val="150000"/>
              </a:lnSpc>
              <a:buFont typeface="Arial" panose="020B0604020202020204" pitchFamily="34" charset="0"/>
              <a:buChar char="•"/>
            </a:pPr>
            <a:r>
              <a:rPr lang="vi-VN"/>
              <a:t>Cải thiện trải nghiệm mua sắm trực tuyến.</a:t>
            </a:r>
          </a:p>
        </p:txBody>
      </p:sp>
      <p:pic>
        <p:nvPicPr>
          <p:cNvPr id="7" name="Hình ảnh 6">
            <a:extLst>
              <a:ext uri="{FF2B5EF4-FFF2-40B4-BE49-F238E27FC236}">
                <a16:creationId xmlns:a16="http://schemas.microsoft.com/office/drawing/2014/main" id="{B4781A49-3176-CA14-F4B3-B9DCD0365286}"/>
              </a:ext>
            </a:extLst>
          </p:cNvPr>
          <p:cNvPicPr>
            <a:picLocks noChangeAspect="1"/>
          </p:cNvPicPr>
          <p:nvPr/>
        </p:nvPicPr>
        <p:blipFill>
          <a:blip r:embed="rId2"/>
          <a:stretch>
            <a:fillRect/>
          </a:stretch>
        </p:blipFill>
        <p:spPr>
          <a:xfrm>
            <a:off x="7613374" y="931478"/>
            <a:ext cx="3638149" cy="4468338"/>
          </a:xfrm>
          <a:prstGeom prst="rect">
            <a:avLst/>
          </a:prstGeom>
        </p:spPr>
      </p:pic>
    </p:spTree>
    <p:extLst>
      <p:ext uri="{BB962C8B-B14F-4D97-AF65-F5344CB8AC3E}">
        <p14:creationId xmlns:p14="http://schemas.microsoft.com/office/powerpoint/2010/main" val="27462523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61961-D966-AABA-1A21-9C828EF912AB}"/>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7F28C9C4-2A70-955B-235B-77787889C7C9}"/>
              </a:ext>
            </a:extLst>
          </p:cNvPr>
          <p:cNvSpPr txBox="1"/>
          <p:nvPr/>
        </p:nvSpPr>
        <p:spPr>
          <a:xfrm>
            <a:off x="1572268" y="878646"/>
            <a:ext cx="7875639" cy="974626"/>
          </a:xfrm>
          <a:prstGeom prst="rect">
            <a:avLst/>
          </a:prstGeom>
          <a:noFill/>
        </p:spPr>
        <p:txBody>
          <a:bodyPr wrap="square" rtlCol="0">
            <a:spAutoFit/>
          </a:bodyPr>
          <a:lstStyle/>
          <a:p>
            <a:pPr marL="342900" lvl="0" indent="-342900">
              <a:lnSpc>
                <a:spcPct val="150000"/>
              </a:lnSpc>
              <a:spcAft>
                <a:spcPts val="800"/>
              </a:spcAft>
              <a:buFont typeface="+mj-lt"/>
              <a:buAutoNum type="arabicPeriod" startAt="2"/>
            </a:pPr>
            <a:r>
              <a:rPr lang="en-US" sz="1800" b="1">
                <a:effectLst/>
                <a:latin typeface="Times New Roman" panose="02020603050405020304" pitchFamily="18" charset="0"/>
                <a:ea typeface="Arial" panose="020B0604020202020204" pitchFamily="34" charset="0"/>
                <a:cs typeface="Times New Roman" panose="02020603050405020304" pitchFamily="18" charset="0"/>
              </a:rPr>
              <a:t>Màn hình đăng nhập</a:t>
            </a:r>
          </a:p>
          <a:p>
            <a:pPr marL="342900" lvl="0" indent="-342900">
              <a:lnSpc>
                <a:spcPct val="150000"/>
              </a:lnSpc>
              <a:spcAft>
                <a:spcPts val="800"/>
              </a:spcAft>
              <a:buFont typeface="+mj-lt"/>
              <a:buAutoNum type="arabicPeriod" startAt="2"/>
            </a:pPr>
            <a:endParaRPr lang="vi-VN" sz="180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4" name="Picture 1" descr="A screenshot of a clothing store&#10;&#10;Description automatically generated">
            <a:extLst>
              <a:ext uri="{FF2B5EF4-FFF2-40B4-BE49-F238E27FC236}">
                <a16:creationId xmlns:a16="http://schemas.microsoft.com/office/drawing/2014/main" id="{3A4F6E13-6C3F-F9F1-B431-AD839587F3DE}"/>
              </a:ext>
            </a:extLst>
          </p:cNvPr>
          <p:cNvPicPr>
            <a:picLocks noChangeAspect="1"/>
          </p:cNvPicPr>
          <p:nvPr/>
        </p:nvPicPr>
        <p:blipFill>
          <a:blip r:embed="rId2"/>
          <a:stretch>
            <a:fillRect/>
          </a:stretch>
        </p:blipFill>
        <p:spPr>
          <a:xfrm>
            <a:off x="2564296" y="1749287"/>
            <a:ext cx="7166113" cy="3916017"/>
          </a:xfrm>
          <a:prstGeom prst="rect">
            <a:avLst/>
          </a:prstGeom>
        </p:spPr>
      </p:pic>
    </p:spTree>
    <p:extLst>
      <p:ext uri="{BB962C8B-B14F-4D97-AF65-F5344CB8AC3E}">
        <p14:creationId xmlns:p14="http://schemas.microsoft.com/office/powerpoint/2010/main" val="264962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C67E74CB-19EC-91C5-9FC8-EC92782A4753}"/>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18AE0FD4-77E9-5D46-CDFF-6B0C9FBE98D5}"/>
              </a:ext>
            </a:extLst>
          </p:cNvPr>
          <p:cNvSpPr txBox="1"/>
          <p:nvPr/>
        </p:nvSpPr>
        <p:spPr>
          <a:xfrm>
            <a:off x="1383264" y="757949"/>
            <a:ext cx="4802184" cy="583834"/>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accent1"/>
              </a:buClr>
              <a:buSzPct val="115000"/>
            </a:pPr>
            <a:r>
              <a:rPr lang="en-US" sz="1800" b="1">
                <a:effectLst/>
                <a:latin typeface="Times New Roman" panose="02020603050405020304" pitchFamily="18" charset="0"/>
                <a:ea typeface="Arial" panose="020B0604020202020204" pitchFamily="34" charset="0"/>
                <a:cs typeface="Times New Roman" panose="02020603050405020304" pitchFamily="18" charset="0"/>
              </a:rPr>
              <a:t>3 Màn hình chi tiết sản phẩm</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90000"/>
              </a:lnSpc>
              <a:spcBef>
                <a:spcPct val="20000"/>
              </a:spcBef>
              <a:spcAft>
                <a:spcPts val="600"/>
              </a:spcAft>
              <a:buClr>
                <a:schemeClr val="accent1"/>
              </a:buClr>
              <a:buSzPct val="115000"/>
            </a:pPr>
            <a:endParaRPr lang="en-US" sz="1700">
              <a:solidFill>
                <a:schemeClr val="tx1">
                  <a:lumMod val="85000"/>
                  <a:lumOff val="15000"/>
                </a:schemeClr>
              </a:solidFill>
            </a:endParaRPr>
          </a:p>
        </p:txBody>
      </p:sp>
      <p:pic>
        <p:nvPicPr>
          <p:cNvPr id="4" name="Picture 1" descr="A screenshot of a website&#10;&#10;Description automatically generated">
            <a:extLst>
              <a:ext uri="{FF2B5EF4-FFF2-40B4-BE49-F238E27FC236}">
                <a16:creationId xmlns:a16="http://schemas.microsoft.com/office/drawing/2014/main" id="{9F2C755E-C859-1F96-FD4E-1935A7A810E7}"/>
              </a:ext>
            </a:extLst>
          </p:cNvPr>
          <p:cNvPicPr>
            <a:picLocks noChangeAspect="1"/>
          </p:cNvPicPr>
          <p:nvPr/>
        </p:nvPicPr>
        <p:blipFill>
          <a:blip r:embed="rId3"/>
          <a:stretch>
            <a:fillRect/>
          </a:stretch>
        </p:blipFill>
        <p:spPr>
          <a:xfrm>
            <a:off x="2574234" y="1421296"/>
            <a:ext cx="6798365" cy="4489283"/>
          </a:xfrm>
          <a:prstGeom prst="rect">
            <a:avLst/>
          </a:prstGeom>
        </p:spPr>
      </p:pic>
    </p:spTree>
    <p:extLst>
      <p:ext uri="{BB962C8B-B14F-4D97-AF65-F5344CB8AC3E}">
        <p14:creationId xmlns:p14="http://schemas.microsoft.com/office/powerpoint/2010/main" val="1164634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08558-8F4D-AE6D-0973-2B603477018E}"/>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A7A41A80-2FD6-6655-F4D8-B5A219AD5F04}"/>
              </a:ext>
            </a:extLst>
          </p:cNvPr>
          <p:cNvSpPr txBox="1"/>
          <p:nvPr/>
        </p:nvSpPr>
        <p:spPr>
          <a:xfrm>
            <a:off x="862635" y="828824"/>
            <a:ext cx="5063613" cy="887422"/>
          </a:xfrm>
          <a:prstGeom prst="rect">
            <a:avLst/>
          </a:prstGeom>
          <a:noFill/>
        </p:spPr>
        <p:txBody>
          <a:bodyPr wrap="square" rtlCol="0">
            <a:spAutoFit/>
          </a:bodyPr>
          <a:lstStyle/>
          <a:p>
            <a:pPr lvl="0">
              <a:lnSpc>
                <a:spcPct val="150000"/>
              </a:lnSpc>
              <a:spcAft>
                <a:spcPts val="800"/>
              </a:spcAft>
            </a:pPr>
            <a:r>
              <a:rPr lang="en-US" sz="1800" b="1">
                <a:effectLst/>
                <a:latin typeface="Times New Roman" panose="02020603050405020304" pitchFamily="18" charset="0"/>
                <a:ea typeface="Arial" panose="020B0604020202020204" pitchFamily="34" charset="0"/>
                <a:cs typeface="Times New Roman" panose="02020603050405020304" pitchFamily="18" charset="0"/>
              </a:rPr>
              <a:t>4   Giỏ hàng và Thanh toán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endParaRPr lang="vi-VN"/>
          </a:p>
        </p:txBody>
      </p:sp>
      <p:pic>
        <p:nvPicPr>
          <p:cNvPr id="3" name="Picture 1" descr="A screenshot of a website&#10;&#10;Description automatically generated">
            <a:extLst>
              <a:ext uri="{FF2B5EF4-FFF2-40B4-BE49-F238E27FC236}">
                <a16:creationId xmlns:a16="http://schemas.microsoft.com/office/drawing/2014/main" id="{465EC4D1-960C-6331-C27B-F5ABB5937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788" y="1896502"/>
            <a:ext cx="4159306" cy="3601721"/>
          </a:xfrm>
          <a:prstGeom prst="rect">
            <a:avLst/>
          </a:prstGeom>
        </p:spPr>
      </p:pic>
      <p:pic>
        <p:nvPicPr>
          <p:cNvPr id="4" name="Picture 1" descr="A screenshot of a computer&#10;&#10;Description automatically generated">
            <a:extLst>
              <a:ext uri="{FF2B5EF4-FFF2-40B4-BE49-F238E27FC236}">
                <a16:creationId xmlns:a16="http://schemas.microsoft.com/office/drawing/2014/main" id="{E6A915EA-3A1A-C80A-B982-19776713D6C4}"/>
              </a:ext>
            </a:extLst>
          </p:cNvPr>
          <p:cNvPicPr>
            <a:picLocks noChangeAspect="1"/>
          </p:cNvPicPr>
          <p:nvPr/>
        </p:nvPicPr>
        <p:blipFill>
          <a:blip r:embed="rId3"/>
          <a:stretch>
            <a:fillRect/>
          </a:stretch>
        </p:blipFill>
        <p:spPr>
          <a:xfrm>
            <a:off x="5474094" y="2264365"/>
            <a:ext cx="5731510" cy="3601720"/>
          </a:xfrm>
          <a:prstGeom prst="rect">
            <a:avLst/>
          </a:prstGeom>
        </p:spPr>
      </p:pic>
    </p:spTree>
    <p:extLst>
      <p:ext uri="{BB962C8B-B14F-4D97-AF65-F5344CB8AC3E}">
        <p14:creationId xmlns:p14="http://schemas.microsoft.com/office/powerpoint/2010/main" val="2355992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EC43C-592A-B1BB-FD05-66DE3B2FF044}"/>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4AE56BF0-0F2F-E6AD-AF62-2A1675D96E30}"/>
              </a:ext>
            </a:extLst>
          </p:cNvPr>
          <p:cNvSpPr txBox="1"/>
          <p:nvPr/>
        </p:nvSpPr>
        <p:spPr>
          <a:xfrm>
            <a:off x="1391434" y="815739"/>
            <a:ext cx="7059562" cy="457754"/>
          </a:xfrm>
          <a:prstGeom prst="rect">
            <a:avLst/>
          </a:prstGeom>
          <a:noFill/>
        </p:spPr>
        <p:txBody>
          <a:bodyPr wrap="square" rtlCol="0">
            <a:spAutoFit/>
          </a:bodyPr>
          <a:lstStyle/>
          <a:p>
            <a:pPr lvl="0">
              <a:lnSpc>
                <a:spcPct val="150000"/>
              </a:lnSpc>
              <a:spcAft>
                <a:spcPts val="800"/>
              </a:spcAft>
            </a:pPr>
            <a:r>
              <a:rPr lang="en-US" sz="1800" b="1">
                <a:effectLst/>
                <a:latin typeface="Times New Roman" panose="02020603050405020304" pitchFamily="18" charset="0"/>
                <a:ea typeface="Arial" panose="020B0604020202020204" pitchFamily="34" charset="0"/>
                <a:cs typeface="Times New Roman" panose="02020603050405020304" pitchFamily="18" charset="0"/>
              </a:rPr>
              <a:t>5   Màn hình xem thông tin tài khoản</a:t>
            </a:r>
            <a:endParaRPr lang="vi-VN" sz="180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B3829441-DC75-4A14-E79B-5A6D01541E8D}"/>
              </a:ext>
            </a:extLst>
          </p:cNvPr>
          <p:cNvPicPr>
            <a:picLocks noChangeAspect="1"/>
          </p:cNvPicPr>
          <p:nvPr/>
        </p:nvPicPr>
        <p:blipFill>
          <a:blip r:embed="rId2"/>
          <a:stretch>
            <a:fillRect/>
          </a:stretch>
        </p:blipFill>
        <p:spPr>
          <a:xfrm>
            <a:off x="2522483" y="1523682"/>
            <a:ext cx="7147034" cy="4425173"/>
          </a:xfrm>
          <a:prstGeom prst="rect">
            <a:avLst/>
          </a:prstGeom>
        </p:spPr>
      </p:pic>
    </p:spTree>
    <p:extLst>
      <p:ext uri="{BB962C8B-B14F-4D97-AF65-F5344CB8AC3E}">
        <p14:creationId xmlns:p14="http://schemas.microsoft.com/office/powerpoint/2010/main" val="2237318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B0460191-D5B2-E906-F01E-8CF7B58FFA03}"/>
              </a:ext>
            </a:extLst>
          </p:cNvPr>
          <p:cNvSpPr txBox="1"/>
          <p:nvPr/>
        </p:nvSpPr>
        <p:spPr>
          <a:xfrm>
            <a:off x="1504336" y="865238"/>
            <a:ext cx="5437239" cy="369332"/>
          </a:xfrm>
          <a:prstGeom prst="rect">
            <a:avLst/>
          </a:prstGeom>
          <a:noFill/>
        </p:spPr>
        <p:txBody>
          <a:bodyPr wrap="square" rtlCol="0">
            <a:spAutoFit/>
          </a:bodyPr>
          <a:lstStyle/>
          <a:p>
            <a:r>
              <a:rPr lang="en-US" sz="1800" b="1">
                <a:effectLst/>
                <a:latin typeface="Arial" panose="020B0604020202020204" pitchFamily="34" charset="0"/>
                <a:ea typeface="Arial" panose="020B0604020202020204" pitchFamily="34" charset="0"/>
              </a:rPr>
              <a:t>6 Màn hình trang liên</a:t>
            </a:r>
            <a:r>
              <a:rPr lang="vi-VN" sz="1800" b="1">
                <a:effectLst/>
                <a:latin typeface="Arial" panose="020B0604020202020204" pitchFamily="34" charset="0"/>
                <a:ea typeface="Arial" panose="020B0604020202020204" pitchFamily="34" charset="0"/>
              </a:rPr>
              <a:t> hệ</a:t>
            </a:r>
            <a:endParaRPr lang="en-US"/>
          </a:p>
        </p:txBody>
      </p:sp>
      <p:pic>
        <p:nvPicPr>
          <p:cNvPr id="3" name="Picture 2" descr="A screenshot of a computer&#10;&#10;Description automatically generated">
            <a:extLst>
              <a:ext uri="{FF2B5EF4-FFF2-40B4-BE49-F238E27FC236}">
                <a16:creationId xmlns:a16="http://schemas.microsoft.com/office/drawing/2014/main" id="{5CF13D75-E9D5-DAF5-C6B2-30E86BF061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1314" y="1617785"/>
            <a:ext cx="7114233" cy="4403602"/>
          </a:xfrm>
          <a:prstGeom prst="rect">
            <a:avLst/>
          </a:prstGeom>
          <a:noFill/>
          <a:ln>
            <a:noFill/>
          </a:ln>
        </p:spPr>
      </p:pic>
    </p:spTree>
    <p:extLst>
      <p:ext uri="{BB962C8B-B14F-4D97-AF65-F5344CB8AC3E}">
        <p14:creationId xmlns:p14="http://schemas.microsoft.com/office/powerpoint/2010/main" val="72145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F8242C23-A28C-77BD-369C-1AD60D3550C1}"/>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2" name="Picture 1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5" name="Picture 1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7" name="Straight Connector 1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2" name="Picture 21">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4" name="Picture 23">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 name="Hộp Văn bản 4">
            <a:extLst>
              <a:ext uri="{FF2B5EF4-FFF2-40B4-BE49-F238E27FC236}">
                <a16:creationId xmlns:a16="http://schemas.microsoft.com/office/drawing/2014/main" id="{1404EA4C-8E9A-18BF-06FB-C368C681B2CC}"/>
              </a:ext>
            </a:extLst>
          </p:cNvPr>
          <p:cNvSpPr txBox="1"/>
          <p:nvPr/>
        </p:nvSpPr>
        <p:spPr>
          <a:xfrm>
            <a:off x="997528" y="982132"/>
            <a:ext cx="4094017" cy="2823880"/>
          </a:xfrm>
          <a:prstGeom prst="rect">
            <a:avLst/>
          </a:prstGeom>
        </p:spPr>
        <p:txBody>
          <a:bodyPr vert="horz" lIns="91440" tIns="45720" rIns="91440" bIns="45720" rtlCol="0" anchor="b">
            <a:normAutofit/>
          </a:bodyPr>
          <a:lstStyle/>
          <a:p>
            <a:pPr marL="342900" lvl="0" indent="-342900" algn="ctr">
              <a:spcBef>
                <a:spcPct val="0"/>
              </a:spcBef>
              <a:spcAft>
                <a:spcPts val="800"/>
              </a:spcAft>
            </a:pPr>
            <a:r>
              <a:rPr lang="en-US" sz="4800" b="1">
                <a:ln w="3175" cmpd="sng">
                  <a:noFill/>
                </a:ln>
                <a:solidFill>
                  <a:srgbClr val="262626"/>
                </a:solidFill>
                <a:latin typeface="+mj-lt"/>
                <a:ea typeface="+mj-ea"/>
                <a:cs typeface="+mj-cs"/>
              </a:rPr>
              <a:t>7 Màn hình trang quản lý</a:t>
            </a:r>
            <a:endParaRPr lang="en-US" sz="4800">
              <a:ln w="3175" cmpd="sng">
                <a:noFill/>
              </a:ln>
              <a:solidFill>
                <a:srgbClr val="262626"/>
              </a:solidFill>
              <a:latin typeface="+mj-lt"/>
              <a:ea typeface="+mj-ea"/>
              <a:cs typeface="+mj-cs"/>
            </a:endParaRPr>
          </a:p>
        </p:txBody>
      </p:sp>
      <p:pic>
        <p:nvPicPr>
          <p:cNvPr id="6" name="Picture 1" descr="A screenshot of a computer&#10;&#10;Description automatically generated">
            <a:extLst>
              <a:ext uri="{FF2B5EF4-FFF2-40B4-BE49-F238E27FC236}">
                <a16:creationId xmlns:a16="http://schemas.microsoft.com/office/drawing/2014/main" id="{B6DB053A-8A01-5739-63C7-C5B341292F7D}"/>
              </a:ext>
            </a:extLst>
          </p:cNvPr>
          <p:cNvPicPr>
            <a:picLocks noChangeAspect="1"/>
          </p:cNvPicPr>
          <p:nvPr/>
        </p:nvPicPr>
        <p:blipFill>
          <a:blip r:embed="rId7"/>
          <a:stretch>
            <a:fillRect/>
          </a:stretch>
        </p:blipFill>
        <p:spPr>
          <a:xfrm>
            <a:off x="4983982" y="1215851"/>
            <a:ext cx="5904152" cy="4541854"/>
          </a:xfrm>
          <a:prstGeom prst="rect">
            <a:avLst/>
          </a:prstGeom>
          <a:ln w="57150" cmpd="thickThin">
            <a:solidFill>
              <a:srgbClr val="7F7F7F"/>
            </a:solidFill>
            <a:miter lim="800000"/>
          </a:ln>
        </p:spPr>
      </p:pic>
    </p:spTree>
    <p:extLst>
      <p:ext uri="{BB962C8B-B14F-4D97-AF65-F5344CB8AC3E}">
        <p14:creationId xmlns:p14="http://schemas.microsoft.com/office/powerpoint/2010/main" val="2293774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9C7676B9-1F5C-93FF-3F80-75FB2486B7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0" name="Picture 19">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2" name="Picture 21">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Hộp Văn bản 1">
            <a:extLst>
              <a:ext uri="{FF2B5EF4-FFF2-40B4-BE49-F238E27FC236}">
                <a16:creationId xmlns:a16="http://schemas.microsoft.com/office/drawing/2014/main" id="{6CA1D085-E03A-30E3-52F1-C2DE4C8C80B8}"/>
              </a:ext>
            </a:extLst>
          </p:cNvPr>
          <p:cNvSpPr txBox="1"/>
          <p:nvPr/>
        </p:nvSpPr>
        <p:spPr>
          <a:xfrm>
            <a:off x="8013290" y="1041401"/>
            <a:ext cx="3079006" cy="2345264"/>
          </a:xfrm>
          <a:prstGeom prst="rect">
            <a:avLst/>
          </a:prstGeom>
        </p:spPr>
        <p:txBody>
          <a:bodyPr vert="horz" lIns="91440" tIns="45720" rIns="91440" bIns="45720" rtlCol="0" anchor="b">
            <a:normAutofit/>
          </a:bodyPr>
          <a:lstStyle/>
          <a:p>
            <a:pPr algn="ctr">
              <a:spcBef>
                <a:spcPct val="0"/>
              </a:spcBef>
              <a:spcAft>
                <a:spcPts val="600"/>
              </a:spcAft>
            </a:pPr>
            <a:r>
              <a:rPr lang="en-US" sz="4100" b="1">
                <a:ln w="3175" cmpd="sng">
                  <a:noFill/>
                </a:ln>
                <a:solidFill>
                  <a:srgbClr val="262626"/>
                </a:solidFill>
                <a:latin typeface="+mj-lt"/>
                <a:ea typeface="+mj-ea"/>
                <a:cs typeface="+mj-cs"/>
              </a:rPr>
              <a:t>8 Màn hình quản lý đơn đặt hàng</a:t>
            </a:r>
          </a:p>
        </p:txBody>
      </p:sp>
      <p:sp>
        <p:nvSpPr>
          <p:cNvPr id="25" name="Rectangle 24">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 descr="A screenshot of a computer&#10;&#10;Description automatically generated">
            <a:extLst>
              <a:ext uri="{FF2B5EF4-FFF2-40B4-BE49-F238E27FC236}">
                <a16:creationId xmlns:a16="http://schemas.microsoft.com/office/drawing/2014/main" id="{24B9A355-41A4-985E-A355-DAA255AE5CDC}"/>
              </a:ext>
            </a:extLst>
          </p:cNvPr>
          <p:cNvPicPr>
            <a:picLocks noChangeAspect="1"/>
          </p:cNvPicPr>
          <p:nvPr/>
        </p:nvPicPr>
        <p:blipFill>
          <a:blip r:embed="rId7"/>
          <a:stretch>
            <a:fillRect/>
          </a:stretch>
        </p:blipFill>
        <p:spPr>
          <a:xfrm>
            <a:off x="1412683" y="1309959"/>
            <a:ext cx="5784083" cy="4007110"/>
          </a:xfrm>
          <a:prstGeom prst="rect">
            <a:avLst/>
          </a:prstGeom>
        </p:spPr>
      </p:pic>
      <p:cxnSp>
        <p:nvCxnSpPr>
          <p:cNvPr id="27" name="Straight Connector 26">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18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2FA44BFF-CC41-FE18-9408-6463D4FF8A30}"/>
            </a:ext>
          </a:extLst>
        </p:cNvPr>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1">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13">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1" name="Straight Connector 17">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Hộp Văn bản 4">
            <a:extLst>
              <a:ext uri="{FF2B5EF4-FFF2-40B4-BE49-F238E27FC236}">
                <a16:creationId xmlns:a16="http://schemas.microsoft.com/office/drawing/2014/main" id="{51838A89-596B-8D5A-18EB-4263F49FC0A4}"/>
              </a:ext>
            </a:extLst>
          </p:cNvPr>
          <p:cNvSpPr txBox="1"/>
          <p:nvPr/>
        </p:nvSpPr>
        <p:spPr>
          <a:xfrm>
            <a:off x="1295401" y="2493774"/>
            <a:ext cx="3660057" cy="3382094"/>
          </a:xfrm>
          <a:prstGeom prst="rect">
            <a:avLst/>
          </a:prstGeom>
        </p:spPr>
        <p:txBody>
          <a:bodyPr vert="horz" lIns="91440" tIns="45720" rIns="91440" bIns="45720" rtlCol="0" anchor="t">
            <a:normAutofit/>
          </a:bodyPr>
          <a:lstStyle/>
          <a:p>
            <a:pPr algn="ctr">
              <a:spcBef>
                <a:spcPct val="20000"/>
              </a:spcBef>
              <a:spcAft>
                <a:spcPts val="600"/>
              </a:spcAft>
              <a:buClr>
                <a:schemeClr val="accent1"/>
              </a:buClr>
              <a:buSzPct val="115000"/>
              <a:buFont typeface="Arial"/>
              <a:buChar char="•"/>
            </a:pPr>
            <a:r>
              <a:rPr lang="en-US" sz="2400" b="1">
                <a:solidFill>
                  <a:srgbClr val="262626"/>
                </a:solidFill>
              </a:rPr>
              <a:t>9    Thống kê báo cáo</a:t>
            </a:r>
          </a:p>
          <a:p>
            <a:pPr algn="ctr">
              <a:spcBef>
                <a:spcPct val="20000"/>
              </a:spcBef>
              <a:spcAft>
                <a:spcPts val="600"/>
              </a:spcAft>
              <a:buClr>
                <a:schemeClr val="accent1"/>
              </a:buClr>
              <a:buSzPct val="115000"/>
              <a:buFont typeface="Arial"/>
              <a:buChar char="•"/>
            </a:pPr>
            <a:endParaRPr lang="en-US" sz="1600">
              <a:solidFill>
                <a:srgbClr val="262626"/>
              </a:solidFill>
            </a:endParaRPr>
          </a:p>
        </p:txBody>
      </p:sp>
      <p:pic>
        <p:nvPicPr>
          <p:cNvPr id="2" name="Picture 1" descr="A screenshot of a computer&#10;&#10;Description automatically generated">
            <a:extLst>
              <a:ext uri="{FF2B5EF4-FFF2-40B4-BE49-F238E27FC236}">
                <a16:creationId xmlns:a16="http://schemas.microsoft.com/office/drawing/2014/main" id="{D60D248A-040D-5800-682C-9F3EA6D6A7EE}"/>
              </a:ext>
            </a:extLst>
          </p:cNvPr>
          <p:cNvPicPr>
            <a:picLocks noChangeAspect="1"/>
          </p:cNvPicPr>
          <p:nvPr/>
        </p:nvPicPr>
        <p:blipFill>
          <a:blip r:embed="rId5"/>
          <a:stretch>
            <a:fillRect/>
          </a:stretch>
        </p:blipFill>
        <p:spPr>
          <a:xfrm>
            <a:off x="5418668" y="844062"/>
            <a:ext cx="5469466" cy="4743236"/>
          </a:xfrm>
          <a:prstGeom prst="rect">
            <a:avLst/>
          </a:prstGeom>
          <a:ln w="57150" cmpd="thickThin">
            <a:solidFill>
              <a:srgbClr val="7F7F7F"/>
            </a:solidFill>
            <a:miter lim="800000"/>
          </a:ln>
        </p:spPr>
      </p:pic>
    </p:spTree>
    <p:extLst>
      <p:ext uri="{BB962C8B-B14F-4D97-AF65-F5344CB8AC3E}">
        <p14:creationId xmlns:p14="http://schemas.microsoft.com/office/powerpoint/2010/main" val="1050266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C977850B-98F6-3684-E523-915062362E9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2" name="Group 21">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3"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3" name="Hộp Văn bản 2">
            <a:extLst>
              <a:ext uri="{FF2B5EF4-FFF2-40B4-BE49-F238E27FC236}">
                <a16:creationId xmlns:a16="http://schemas.microsoft.com/office/drawing/2014/main" id="{E46DBE49-D752-BA30-D8F0-8D1BC8D57CD2}"/>
              </a:ext>
            </a:extLst>
          </p:cNvPr>
          <p:cNvSpPr txBox="1"/>
          <p:nvPr/>
        </p:nvSpPr>
        <p:spPr>
          <a:xfrm>
            <a:off x="2692398" y="1871131"/>
            <a:ext cx="6815669" cy="1515533"/>
          </a:xfrm>
          <a:prstGeom prst="rect">
            <a:avLst/>
          </a:prstGeom>
        </p:spPr>
        <p:txBody>
          <a:bodyPr vert="horz" lIns="91440" tIns="45720" rIns="91440" bIns="45720" rtlCol="0" anchor="b">
            <a:normAutofit/>
          </a:bodyPr>
          <a:lstStyle/>
          <a:p>
            <a:pPr algn="ctr">
              <a:spcBef>
                <a:spcPct val="0"/>
              </a:spcBef>
              <a:spcAft>
                <a:spcPts val="600"/>
              </a:spcAft>
            </a:pPr>
            <a:r>
              <a:rPr lang="en-US" sz="5400" b="1">
                <a:ln w="3175" cmpd="sng">
                  <a:noFill/>
                </a:ln>
                <a:solidFill>
                  <a:schemeClr val="bg1"/>
                </a:solidFill>
                <a:latin typeface="+mj-lt"/>
                <a:ea typeface="+mj-ea"/>
                <a:cs typeface="+mj-cs"/>
              </a:rPr>
              <a:t>Chương 4 Tổng kết </a:t>
            </a:r>
            <a:endParaRPr lang="en-US" sz="5400">
              <a:ln w="3175" cmpd="sng">
                <a:noFill/>
              </a:ln>
              <a:solidFill>
                <a:schemeClr val="bg1"/>
              </a:solidFill>
              <a:latin typeface="+mj-lt"/>
              <a:ea typeface="+mj-ea"/>
              <a:cs typeface="+mj-cs"/>
            </a:endParaRPr>
          </a:p>
          <a:p>
            <a:pPr algn="ctr">
              <a:spcBef>
                <a:spcPct val="0"/>
              </a:spcBef>
              <a:spcAft>
                <a:spcPts val="600"/>
              </a:spcAft>
            </a:pPr>
            <a:endParaRPr lang="en-US" sz="5400">
              <a:ln w="3175" cmpd="sng">
                <a:noFill/>
              </a:ln>
              <a:solidFill>
                <a:schemeClr val="bg1"/>
              </a:solidFill>
              <a:latin typeface="+mj-lt"/>
              <a:ea typeface="+mj-ea"/>
              <a:cs typeface="+mj-cs"/>
            </a:endParaRPr>
          </a:p>
        </p:txBody>
      </p:sp>
      <p:cxnSp>
        <p:nvCxnSpPr>
          <p:cNvPr id="28" name="Straight Connector 27">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720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68AB0-43F7-60EF-563F-4F036FFCEE5A}"/>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984A56A9-4122-A350-AA64-D0782B263FC0}"/>
              </a:ext>
            </a:extLst>
          </p:cNvPr>
          <p:cNvSpPr txBox="1"/>
          <p:nvPr/>
        </p:nvSpPr>
        <p:spPr>
          <a:xfrm>
            <a:off x="951538" y="1053629"/>
            <a:ext cx="10288924" cy="5524910"/>
          </a:xfrm>
          <a:prstGeom prst="rect">
            <a:avLst/>
          </a:prstGeom>
          <a:noFill/>
        </p:spPr>
        <p:txBody>
          <a:bodyPr wrap="square" rtlCol="0">
            <a:spAutoFit/>
          </a:bodyPr>
          <a:lstStyle/>
          <a:p>
            <a:pPr marL="1050925">
              <a:lnSpc>
                <a:spcPct val="150000"/>
              </a:lnSpc>
              <a:spcBef>
                <a:spcPts val="600"/>
              </a:spcBef>
            </a:pPr>
            <a:r>
              <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Kết quả đạt được </a:t>
            </a:r>
            <a:endParaRPr lang="vi-VN"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Aft>
                <a:spcPts val="8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Qua quá trình thực hiện đồ án môn học lập trình web này, nhóm sinh viên chúng em đã được mốt số kết quả như sau:</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-Hiểu biết thêm về ứng dụng web công nghệ asp.net khác biệt so với ứng dụng trên desktop (ứng dụng winform) đã được học.</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-Hiểu biết về ngôn ngữ lập trình C# ứng dụng vào Web của Microsoft, cụ thể là ASP.NET MVC5.</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-Hiển thêm một số ngôn ngữ như HTML5, CSS3, JQUERY, AJAX,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-Hiểu biết về ngôn ngữ truy vấn CSDL là LINQ, một ngôn ngữ truy vấn CSDL theo dạng hướng đối tượng, gần gũi với người lập trình từ trước tới nay tương tác với các CSDL khác như XML, CSDL quan hệ,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pPr>
            <a:endParaRPr lang="vi-VN" sz="2400" b="1"/>
          </a:p>
          <a:p>
            <a:pPr>
              <a:lnSpc>
                <a:spcPct val="150000"/>
              </a:lnSpc>
            </a:pPr>
            <a:endParaRPr lang="vi-VN" sz="2400" b="1"/>
          </a:p>
        </p:txBody>
      </p:sp>
    </p:spTree>
    <p:extLst>
      <p:ext uri="{BB962C8B-B14F-4D97-AF65-F5344CB8AC3E}">
        <p14:creationId xmlns:p14="http://schemas.microsoft.com/office/powerpoint/2010/main" val="4256366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20764-8EAA-8839-0C0C-A7EF8EFD2DE4}"/>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DF1129E3-1509-140C-C3E8-20F84E665832}"/>
              </a:ext>
            </a:extLst>
          </p:cNvPr>
          <p:cNvSpPr txBox="1"/>
          <p:nvPr/>
        </p:nvSpPr>
        <p:spPr>
          <a:xfrm>
            <a:off x="1908954" y="1226146"/>
            <a:ext cx="7875639" cy="4613058"/>
          </a:xfrm>
          <a:prstGeom prst="rect">
            <a:avLst/>
          </a:prstGeom>
          <a:noFill/>
        </p:spPr>
        <p:txBody>
          <a:bodyPr wrap="square" rtlCol="0">
            <a:spAutoFit/>
          </a:bodyPr>
          <a:lstStyle/>
          <a:p>
            <a:pPr>
              <a:lnSpc>
                <a:spcPct val="150000"/>
              </a:lnSpc>
            </a:pPr>
            <a:r>
              <a:rPr lang="en-US" sz="1800" b="1" spc="0">
                <a:effectLst/>
                <a:latin typeface="Times New Roman" panose="02020603050405020304" pitchFamily="18" charset="0"/>
                <a:ea typeface="Times New Roman" panose="02020603050405020304" pitchFamily="18" charset="0"/>
              </a:rPr>
              <a:t>2 </a:t>
            </a:r>
            <a:r>
              <a:rPr lang="vi-VN" sz="1800" b="1" spc="0">
                <a:effectLst/>
                <a:latin typeface="Times New Roman" panose="02020603050405020304" pitchFamily="18" charset="0"/>
                <a:ea typeface="Times New Roman" panose="02020603050405020304" pitchFamily="18" charset="0"/>
              </a:rPr>
              <a:t>Mục tiêu của đề tài</a:t>
            </a:r>
            <a:endParaRPr lang="en-US" sz="1800" b="1" spc="0">
              <a:effectLst/>
              <a:latin typeface="Times New Roman" panose="02020603050405020304" pitchFamily="18" charset="0"/>
              <a:ea typeface="Times New Roman" panose="02020603050405020304" pitchFamily="18" charset="0"/>
            </a:endParaRPr>
          </a:p>
          <a:p>
            <a:pPr>
              <a:lnSpc>
                <a:spcPct val="150000"/>
              </a:lnSpc>
            </a:pPr>
            <a:r>
              <a:rPr lang="vi-VN" sz="1800" b="1" spc="0">
                <a:effectLst/>
                <a:latin typeface="Times New Roman" panose="02020603050405020304" pitchFamily="18" charset="0"/>
                <a:ea typeface="Times New Roman" panose="02020603050405020304" pitchFamily="18" charset="0"/>
              </a:rPr>
              <a:t> Hướng tới khách hàng:</a:t>
            </a:r>
            <a:endParaRPr lang="en-US" sz="1800" b="1" spc="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vi-VN" sz="1800" spc="0">
                <a:effectLst/>
                <a:latin typeface="Times New Roman" panose="02020603050405020304" pitchFamily="18" charset="0"/>
                <a:ea typeface="Times New Roman" panose="02020603050405020304" pitchFamily="18" charset="0"/>
              </a:rPr>
              <a:t>Tìm kiếm và lựa chọn sản phẩm theo nhu cầu. </a:t>
            </a:r>
            <a:endParaRPr lang="en-US" sz="1800" spc="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vi-VN" sz="1800" spc="0">
                <a:effectLst/>
                <a:latin typeface="Times New Roman" panose="02020603050405020304" pitchFamily="18" charset="0"/>
                <a:ea typeface="Times New Roman" panose="02020603050405020304" pitchFamily="18" charset="0"/>
              </a:rPr>
              <a:t>Đặt hàng trực tuyến, theo dõi trạng thái đơn hàng. </a:t>
            </a:r>
            <a:endParaRPr lang="en-US" sz="1800" spc="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vi-VN" sz="1800" spc="0">
                <a:effectLst/>
                <a:latin typeface="Times New Roman" panose="02020603050405020304" pitchFamily="18" charset="0"/>
                <a:ea typeface="Times New Roman" panose="02020603050405020304" pitchFamily="18" charset="0"/>
              </a:rPr>
              <a:t>Đăng ký thẻ tích điểm và gửi phản hồi. </a:t>
            </a:r>
            <a:endParaRPr lang="en-US" sz="1800" spc="0">
              <a:effectLst/>
              <a:latin typeface="Times New Roman" panose="02020603050405020304" pitchFamily="18" charset="0"/>
              <a:ea typeface="Times New Roman" panose="02020603050405020304" pitchFamily="18" charset="0"/>
            </a:endParaRPr>
          </a:p>
          <a:p>
            <a:pPr>
              <a:lnSpc>
                <a:spcPct val="150000"/>
              </a:lnSpc>
            </a:pPr>
            <a:r>
              <a:rPr lang="vi-VN" sz="1800" b="1" spc="0">
                <a:effectLst/>
                <a:latin typeface="Times New Roman" panose="02020603050405020304" pitchFamily="18" charset="0"/>
                <a:ea typeface="Times New Roman" panose="02020603050405020304" pitchFamily="18" charset="0"/>
              </a:rPr>
              <a:t>Hướng tới nhân viên: </a:t>
            </a:r>
            <a:endParaRPr lang="en-US" sz="1800" b="1" spc="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n-US">
                <a:latin typeface="Times New Roman" panose="02020603050405020304" pitchFamily="18" charset="0"/>
                <a:ea typeface="Times New Roman" panose="02020603050405020304" pitchFamily="18" charset="0"/>
              </a:rPr>
              <a:t>Quản</a:t>
            </a:r>
            <a:r>
              <a:rPr lang="vi-VN" sz="1800" spc="0">
                <a:effectLst/>
                <a:latin typeface="Times New Roman" panose="02020603050405020304" pitchFamily="18" charset="0"/>
                <a:ea typeface="Times New Roman" panose="02020603050405020304" pitchFamily="18" charset="0"/>
              </a:rPr>
              <a:t> lý sản phẩm, khách hàng, đơn đặt hàng. </a:t>
            </a:r>
            <a:endParaRPr lang="en-US" sz="1800" spc="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vi-VN" sz="1800" spc="0">
                <a:effectLst/>
                <a:latin typeface="Times New Roman" panose="02020603050405020304" pitchFamily="18" charset="0"/>
                <a:ea typeface="Times New Roman" panose="02020603050405020304" pitchFamily="18" charset="0"/>
              </a:rPr>
              <a:t>Thống kê, báo cáo doanh thu chi tiết. </a:t>
            </a:r>
            <a:endParaRPr lang="en-US" sz="1800" spc="0">
              <a:effectLst/>
              <a:latin typeface="Times New Roman" panose="02020603050405020304" pitchFamily="18" charset="0"/>
              <a:ea typeface="Times New Roman" panose="02020603050405020304" pitchFamily="18" charset="0"/>
            </a:endParaRPr>
          </a:p>
          <a:p>
            <a:pPr>
              <a:lnSpc>
                <a:spcPct val="150000"/>
              </a:lnSpc>
            </a:pPr>
            <a:r>
              <a:rPr lang="vi-VN" sz="1800" b="1" spc="0">
                <a:effectLst/>
                <a:latin typeface="Times New Roman" panose="02020603050405020304" pitchFamily="18" charset="0"/>
                <a:ea typeface="Times New Roman" panose="02020603050405020304" pitchFamily="18" charset="0"/>
              </a:rPr>
              <a:t>Hướng tới quản trị viên: </a:t>
            </a:r>
            <a:endParaRPr lang="en-US" sz="1800" b="1" spc="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vi-VN" sz="1800" spc="0">
                <a:effectLst/>
                <a:latin typeface="Times New Roman" panose="02020603050405020304" pitchFamily="18" charset="0"/>
                <a:ea typeface="Times New Roman" panose="02020603050405020304" pitchFamily="18" charset="0"/>
              </a:rPr>
              <a:t>Quản lý thông tin nhân viên, phân tích báo cáo.</a:t>
            </a:r>
            <a:endParaRPr lang="en-US" sz="1800" spc="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vi-VN" sz="1800" spc="0">
                <a:effectLst/>
                <a:latin typeface="Times New Roman" panose="02020603050405020304" pitchFamily="18" charset="0"/>
                <a:ea typeface="Times New Roman" panose="02020603050405020304" pitchFamily="18" charset="0"/>
              </a:rPr>
              <a:t> Đảm bảo an toàn thông tin khách hàng.</a:t>
            </a:r>
            <a:endParaRPr lang="vi-VN"/>
          </a:p>
        </p:txBody>
      </p:sp>
      <p:pic>
        <p:nvPicPr>
          <p:cNvPr id="5" name="Hình ảnh 4">
            <a:extLst>
              <a:ext uri="{FF2B5EF4-FFF2-40B4-BE49-F238E27FC236}">
                <a16:creationId xmlns:a16="http://schemas.microsoft.com/office/drawing/2014/main" id="{A44E3EC4-BD89-4887-0142-DD803526C71C}"/>
              </a:ext>
            </a:extLst>
          </p:cNvPr>
          <p:cNvPicPr>
            <a:picLocks noChangeAspect="1"/>
          </p:cNvPicPr>
          <p:nvPr/>
        </p:nvPicPr>
        <p:blipFill>
          <a:blip r:embed="rId2"/>
          <a:stretch>
            <a:fillRect/>
          </a:stretch>
        </p:blipFill>
        <p:spPr>
          <a:xfrm>
            <a:off x="6953854" y="1427018"/>
            <a:ext cx="4349558" cy="4412185"/>
          </a:xfrm>
          <a:prstGeom prst="rect">
            <a:avLst/>
          </a:prstGeom>
        </p:spPr>
      </p:pic>
    </p:spTree>
    <p:extLst>
      <p:ext uri="{BB962C8B-B14F-4D97-AF65-F5344CB8AC3E}">
        <p14:creationId xmlns:p14="http://schemas.microsoft.com/office/powerpoint/2010/main" val="3748461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D3BCE-62B7-3210-3E1A-042917BC75AF}"/>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40FD1DAF-8698-73AE-C099-2E0FDB12E72A}"/>
              </a:ext>
            </a:extLst>
          </p:cNvPr>
          <p:cNvSpPr txBox="1"/>
          <p:nvPr/>
        </p:nvSpPr>
        <p:spPr>
          <a:xfrm>
            <a:off x="1619082" y="1102617"/>
            <a:ext cx="9761222" cy="3986925"/>
          </a:xfrm>
          <a:prstGeom prst="rect">
            <a:avLst/>
          </a:prstGeom>
          <a:noFill/>
        </p:spPr>
        <p:txBody>
          <a:bodyPr wrap="square" rtlCol="0">
            <a:spAutoFit/>
          </a:bodyPr>
          <a:lstStyle/>
          <a:p>
            <a:pPr>
              <a:lnSpc>
                <a:spcPct val="150000"/>
              </a:lnSpc>
              <a:spcAft>
                <a:spcPts val="8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-Đồ án giúp sinh viên tổng hợp các kiến thức đã học từ các môn cơ sở của trường đã trang bị cho sinh viên từ các học kỳ trước như CSDL, hệ quản trị CSDL nâng cao, SQL Server, kỹ thuật lập trình, lập trình hướng đối tượng (OOP), phân tích thiết kế hệ thống thông tin,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-Nâng cao khả năng lập trình, cũng như được biết thêm mốt số công nghệ mới như: thanh toan trực tuyến, FaceBook API, Google API,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-Trên cơ sở kiến thức đã học nhóm chúng em đã phát họa cơ bản một ứng web mang tính nhu cầu phục vụ cho việc học. Tuy ứng dụng web còn khá đơn giản về nội dung cũng chưa đầy đủ nhiều chức năng cần thiết, chưa tối ưu về mặt giao diện, giải thuật hay xử lý lỗi, ... nhưng đây là bước làm nền tảng cho nhóm có thể phát triển, xây dựng các ứng dụng web thực tế hơn.</a:t>
            </a:r>
            <a:endParaRPr lang="vi-VN" sz="18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970808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9F335-9E1B-A995-74C3-AB1CF4C81620}"/>
            </a:ext>
          </a:extLst>
        </p:cNvPr>
        <p:cNvGrpSpPr/>
        <p:nvPr/>
      </p:nvGrpSpPr>
      <p:grpSpPr>
        <a:xfrm>
          <a:off x="0" y="0"/>
          <a:ext cx="0" cy="0"/>
          <a:chOff x="0" y="0"/>
          <a:chExt cx="0" cy="0"/>
        </a:xfrm>
      </p:grpSpPr>
      <p:sp>
        <p:nvSpPr>
          <p:cNvPr id="6" name="Hộp Văn bản 5">
            <a:extLst>
              <a:ext uri="{FF2B5EF4-FFF2-40B4-BE49-F238E27FC236}">
                <a16:creationId xmlns:a16="http://schemas.microsoft.com/office/drawing/2014/main" id="{FFF02140-6B10-78BB-A82E-C371F2BF842D}"/>
              </a:ext>
            </a:extLst>
          </p:cNvPr>
          <p:cNvSpPr txBox="1"/>
          <p:nvPr/>
        </p:nvSpPr>
        <p:spPr>
          <a:xfrm>
            <a:off x="671692" y="2588073"/>
            <a:ext cx="4522838" cy="524567"/>
          </a:xfrm>
          <a:prstGeom prst="rect">
            <a:avLst/>
          </a:prstGeom>
          <a:noFill/>
        </p:spPr>
        <p:txBody>
          <a:bodyPr wrap="square" rtlCol="0">
            <a:spAutoFit/>
          </a:bodyPr>
          <a:lstStyle/>
          <a:p>
            <a:pPr marL="1050925">
              <a:lnSpc>
                <a:spcPct val="130000"/>
              </a:lnSpc>
              <a:spcBef>
                <a:spcPts val="600"/>
              </a:spcBef>
            </a:pPr>
            <a:r>
              <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Đánh giá </a:t>
            </a:r>
            <a:endParaRPr lang="vi-VN"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Hình ảnh 6">
            <a:extLst>
              <a:ext uri="{FF2B5EF4-FFF2-40B4-BE49-F238E27FC236}">
                <a16:creationId xmlns:a16="http://schemas.microsoft.com/office/drawing/2014/main" id="{535B6C37-30B9-D83B-D432-A803E59A84F1}"/>
              </a:ext>
            </a:extLst>
          </p:cNvPr>
          <p:cNvPicPr>
            <a:picLocks noChangeAspect="1"/>
          </p:cNvPicPr>
          <p:nvPr/>
        </p:nvPicPr>
        <p:blipFill>
          <a:blip r:embed="rId2"/>
          <a:stretch>
            <a:fillRect/>
          </a:stretch>
        </p:blipFill>
        <p:spPr>
          <a:xfrm>
            <a:off x="3788230" y="673240"/>
            <a:ext cx="6390750" cy="5028362"/>
          </a:xfrm>
          <a:prstGeom prst="rect">
            <a:avLst/>
          </a:prstGeom>
        </p:spPr>
      </p:pic>
    </p:spTree>
    <p:extLst>
      <p:ext uri="{BB962C8B-B14F-4D97-AF65-F5344CB8AC3E}">
        <p14:creationId xmlns:p14="http://schemas.microsoft.com/office/powerpoint/2010/main" val="3728935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B8526-ECFA-66E2-5443-A02FCBD3DF5A}"/>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F914AE37-9371-E6BC-BEDC-2DEDAA1CB4AB}"/>
              </a:ext>
            </a:extLst>
          </p:cNvPr>
          <p:cNvSpPr txBox="1"/>
          <p:nvPr/>
        </p:nvSpPr>
        <p:spPr>
          <a:xfrm>
            <a:off x="1769806" y="1494503"/>
            <a:ext cx="7875639" cy="369332"/>
          </a:xfrm>
          <a:prstGeom prst="rect">
            <a:avLst/>
          </a:prstGeom>
          <a:noFill/>
        </p:spPr>
        <p:txBody>
          <a:bodyPr wrap="square" rtlCol="0">
            <a:spAutoFit/>
          </a:bodyPr>
          <a:lstStyle/>
          <a:p>
            <a:pPr lvl="1">
              <a:spcBef>
                <a:spcPts val="920"/>
              </a:spcBef>
              <a:buSzPts val="1400"/>
              <a:tabLst>
                <a:tab pos="739775" algn="l"/>
              </a:tabLst>
            </a:pPr>
            <a:endParaRPr lang="vi-VN"/>
          </a:p>
        </p:txBody>
      </p:sp>
      <p:sp>
        <p:nvSpPr>
          <p:cNvPr id="3" name="Hộp Văn bản 2">
            <a:extLst>
              <a:ext uri="{FF2B5EF4-FFF2-40B4-BE49-F238E27FC236}">
                <a16:creationId xmlns:a16="http://schemas.microsoft.com/office/drawing/2014/main" id="{4853A26A-4B99-111B-3BD5-B4DB7DA92F18}"/>
              </a:ext>
            </a:extLst>
          </p:cNvPr>
          <p:cNvSpPr txBox="1"/>
          <p:nvPr/>
        </p:nvSpPr>
        <p:spPr>
          <a:xfrm>
            <a:off x="1401475" y="1365201"/>
            <a:ext cx="8445153" cy="4452501"/>
          </a:xfrm>
          <a:prstGeom prst="rect">
            <a:avLst/>
          </a:prstGeom>
          <a:noFill/>
        </p:spPr>
        <p:txBody>
          <a:bodyPr wrap="square" rtlCol="0">
            <a:spAutoFit/>
          </a:bodyPr>
          <a:lstStyle/>
          <a:p>
            <a:pPr>
              <a:lnSpc>
                <a:spcPct val="150000"/>
              </a:lnSpc>
            </a:pPr>
            <a:r>
              <a:rPr lang="en-US" sz="2400" b="1"/>
              <a:t>3 </a:t>
            </a:r>
            <a:r>
              <a:rPr lang="en-US" sz="2400" b="1">
                <a:latin typeface="Times New Roman" panose="02020603050405020304" pitchFamily="18" charset="0"/>
                <a:cs typeface="Times New Roman" panose="02020603050405020304" pitchFamily="18" charset="0"/>
              </a:rPr>
              <a:t>Hướng phát triển</a:t>
            </a:r>
          </a:p>
          <a:p>
            <a:pPr>
              <a:lnSpc>
                <a:spcPct val="150000"/>
              </a:lnSpc>
              <a:spcAft>
                <a:spcPts val="8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Ở trang người dùng, chúng ta cần nên hoàn thiện hơn về bố cục trang web, trang trí cũng như thiết kế cho trang web mang tính thân thiện cho người dùng hơn nữa, cũng cần nên sửa lại độ tương thích của trang web để nó có thể hoạt động không chỉ trên máy tính để bàn mà còn có thể tương thích trên cả trình duyệt di động.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Ngoài ra, theo xu hướng hiện nay hầu hết người dùng đều sử dụng tài khoản Facebook hoặc Google, chính vì lẽ đó nên ta cần xây dựng thêm chức năng đăng nhập bằng tài khoản Facebook hoặc Google cho người dùng để họ có thể đăng nhập ngay thay vì đăng ký tài khoản trên trang web mà ta làm.</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endParaRPr lang="vi-VN"/>
          </a:p>
        </p:txBody>
      </p:sp>
    </p:spTree>
    <p:extLst>
      <p:ext uri="{BB962C8B-B14F-4D97-AF65-F5344CB8AC3E}">
        <p14:creationId xmlns:p14="http://schemas.microsoft.com/office/powerpoint/2010/main" val="3375644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C0DBDD24-0A1F-940C-0033-BDBF5857A93F}"/>
              </a:ext>
            </a:extLst>
          </p:cNvPr>
          <p:cNvSpPr txBox="1"/>
          <p:nvPr/>
        </p:nvSpPr>
        <p:spPr>
          <a:xfrm>
            <a:off x="1120878" y="1081549"/>
            <a:ext cx="9783096" cy="4097725"/>
          </a:xfrm>
          <a:prstGeom prst="rect">
            <a:avLst/>
          </a:prstGeom>
          <a:noFill/>
        </p:spPr>
        <p:txBody>
          <a:bodyPr wrap="square" rtlCol="0">
            <a:spAutoFit/>
          </a:bodyPr>
          <a:lstStyle/>
          <a:p>
            <a:pPr>
              <a:lnSpc>
                <a:spcPct val="150000"/>
              </a:lnSpc>
              <a:spcAft>
                <a:spcPts val="800"/>
              </a:spcAft>
            </a:pPr>
            <a:r>
              <a:rPr lang="vi-VN" sz="1800">
                <a:effectLst/>
                <a:latin typeface="Arial" panose="020B0604020202020204" pitchFamily="34" charset="0"/>
                <a:ea typeface="Arial" panose="020B0604020202020204" pitchFamily="34" charset="0"/>
                <a:cs typeface="Arial" panose="020B0604020202020204" pitchFamily="34" charset="0"/>
              </a:rPr>
              <a:t>Cần thêm một chức năng tương tự như trang liên hệ thay vì phải ghi thông tin tại trang web, ta có thể sử dụng chức năng gửi mail phản hồi cho người dùng vì họ có tài khoản Yahoo hoặc gmail, họ sẽ sử dụng tài khoản ấy gửi mail nhanh chóng hơn.</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vi-VN" sz="1800">
                <a:effectLst/>
                <a:latin typeface="Arial" panose="020B0604020202020204" pitchFamily="34" charset="0"/>
                <a:ea typeface="Arial" panose="020B0604020202020204" pitchFamily="34" charset="0"/>
                <a:cs typeface="Arial" panose="020B0604020202020204" pitchFamily="34" charset="0"/>
              </a:rPr>
              <a:t>Phương thức thanh toán trực tuyến bằng cách thêm từng sản phẩm tốn nhiều thời gian nếu như cơ sở dữ liệu của chúng ta quá nhiều sản phẩm (từ 30 sản phẩm trở lên) nên ta cần phải thay đổi hình thức thanh toán khác hoặc cần phải khắc phục lại để cải tiến được tiến độ nhanh chóng khi ta muốn lấy mã nhúng từng sản phẩm.</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Aft>
                <a:spcPts val="800"/>
              </a:spcAft>
            </a:pPr>
            <a:r>
              <a:rPr lang="vi-VN" sz="1800">
                <a:effectLst/>
                <a:latin typeface="Arial" panose="020B0604020202020204" pitchFamily="34" charset="0"/>
                <a:ea typeface="Arial" panose="020B0604020202020204" pitchFamily="34" charset="0"/>
                <a:cs typeface="Arial" panose="020B0604020202020204" pitchFamily="34" charset="0"/>
              </a:rPr>
              <a:t>Cần phải làm thêm về việc các lỗi 404, 500, …</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pPr>
            <a:r>
              <a:rPr lang="vi-VN" sz="1800">
                <a:effectLst/>
                <a:latin typeface="Arial" panose="020B0604020202020204" pitchFamily="34" charset="0"/>
                <a:ea typeface="Arial" panose="020B0604020202020204" pitchFamily="34" charset="0"/>
              </a:rPr>
              <a:t>Thêm các công nghệ Web Service.</a:t>
            </a:r>
            <a:endParaRPr lang="en-US"/>
          </a:p>
        </p:txBody>
      </p:sp>
    </p:spTree>
    <p:extLst>
      <p:ext uri="{BB962C8B-B14F-4D97-AF65-F5344CB8AC3E}">
        <p14:creationId xmlns:p14="http://schemas.microsoft.com/office/powerpoint/2010/main" val="11944408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1D016D35-CE03-33F1-7A3F-7D9A9C685E10}"/>
              </a:ext>
            </a:extLst>
          </p:cNvPr>
          <p:cNvSpPr txBox="1"/>
          <p:nvPr/>
        </p:nvSpPr>
        <p:spPr>
          <a:xfrm>
            <a:off x="1563329" y="1602658"/>
            <a:ext cx="8957187" cy="2660472"/>
          </a:xfrm>
          <a:prstGeom prst="rect">
            <a:avLst/>
          </a:prstGeom>
          <a:noFill/>
        </p:spPr>
        <p:txBody>
          <a:bodyPr wrap="square" rtlCol="0">
            <a:spAutoFit/>
          </a:bodyPr>
          <a:lstStyle/>
          <a:p>
            <a:pPr algn="ctr">
              <a:lnSpc>
                <a:spcPct val="107000"/>
              </a:lnSpc>
              <a:spcBef>
                <a:spcPts val="1200"/>
              </a:spcBef>
            </a:pPr>
            <a:r>
              <a:rPr lang="en-US" sz="1800" b="1" u="sng" kern="0">
                <a:solidFill>
                  <a:srgbClr val="000000"/>
                </a:solidFill>
                <a:effectLst/>
                <a:latin typeface="Arial" panose="020B0604020202020204" pitchFamily="34" charset="0"/>
                <a:ea typeface="Times New Roman" panose="02020603050405020304" pitchFamily="18" charset="0"/>
              </a:rPr>
              <a:t>TÀI LIỆU THAM KHẢO</a:t>
            </a:r>
            <a:endParaRPr lang="en-US" sz="1800" b="1" kern="0">
              <a:solidFill>
                <a:srgbClr val="000000"/>
              </a:solidFill>
              <a:effectLst/>
              <a:latin typeface="Arial" panose="020B0604020202020204" pitchFamily="34" charset="0"/>
              <a:ea typeface="Times New Roman" panose="02020603050405020304" pitchFamily="18" charset="0"/>
            </a:endParaRPr>
          </a:p>
          <a:p>
            <a:pPr>
              <a:lnSpc>
                <a:spcPct val="107000"/>
              </a:lnSpc>
              <a:spcAft>
                <a:spcPts val="800"/>
              </a:spcAft>
            </a:pPr>
            <a:r>
              <a:rPr lang="en-US" sz="1800">
                <a:effectLst/>
                <a:latin typeface="Arial" panose="020B0604020202020204" pitchFamily="34" charset="0"/>
                <a:ea typeface="Arial" panose="020B0604020202020204" pitchFamily="34" charset="0"/>
                <a:cs typeface="Arial" panose="020B0604020202020204" pitchFamily="34" charset="0"/>
              </a:rPr>
              <a:t>Unity in action , Joseph Hocking 2022 </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1800">
                <a:effectLst/>
                <a:latin typeface="Arial" panose="020B0604020202020204" pitchFamily="34" charset="0"/>
                <a:ea typeface="Arial" panose="020B0604020202020204" pitchFamily="34" charset="0"/>
                <a:cs typeface="Arial" panose="020B0604020202020204" pitchFamily="34" charset="0"/>
              </a:rPr>
              <a:t>ASP.NET Core in Action, Third Edition</a:t>
            </a:r>
            <a:r>
              <a:rPr lang="en-US" sz="1800">
                <a:effectLst/>
                <a:latin typeface="Arial" panose="020B0604020202020204" pitchFamily="34" charset="0"/>
                <a:ea typeface="Arial" panose="020B0604020202020204" pitchFamily="34" charset="0"/>
                <a:cs typeface="Arial" panose="020B0604020202020204" pitchFamily="34" charset="0"/>
              </a:rPr>
              <a:t> 2020</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1800">
                <a:effectLst/>
                <a:latin typeface="Arial" panose="020B0604020202020204" pitchFamily="34" charset="0"/>
                <a:ea typeface="Arial" panose="020B0604020202020204" pitchFamily="34" charset="0"/>
                <a:cs typeface="Arial" panose="020B0604020202020204" pitchFamily="34" charset="0"/>
              </a:rPr>
              <a:t>Trung tâm Đào tạo mạng máy tính Nhất Nghệ. Giáo trình ASP.NET. </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1800" u="sng">
                <a:ln>
                  <a:noFill/>
                </a:ln>
                <a:solidFill>
                  <a:srgbClr val="000000"/>
                </a:solidFill>
                <a:effectLst>
                  <a:outerShdw blurRad="38100" dist="19050" dir="2700000" algn="tl">
                    <a:schemeClr val="dk1">
                      <a:alpha val="40000"/>
                    </a:schemeClr>
                  </a:outerShdw>
                </a:effectLst>
                <a:latin typeface="Arial" panose="020B0604020202020204" pitchFamily="34" charset="0"/>
                <a:ea typeface="Arial" panose="020B0604020202020204" pitchFamily="34" charset="0"/>
                <a:cs typeface="Arial" panose="020B0604020202020204" pitchFamily="34" charset="0"/>
                <a:hlinkClick r:id="rId2"/>
              </a:rPr>
              <a:t>http://stackoverflow.com/</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1800" u="sng">
                <a:ln>
                  <a:noFill/>
                </a:ln>
                <a:solidFill>
                  <a:srgbClr val="000000"/>
                </a:solidFill>
                <a:effectLst>
                  <a:outerShdw blurRad="38100" dist="19050" dir="2700000" algn="tl">
                    <a:schemeClr val="dk1">
                      <a:alpha val="40000"/>
                    </a:schemeClr>
                  </a:outerShdw>
                </a:effectLst>
                <a:latin typeface="Arial" panose="020B0604020202020204" pitchFamily="34" charset="0"/>
                <a:ea typeface="Arial" panose="020B0604020202020204" pitchFamily="34" charset="0"/>
                <a:cs typeface="Arial" panose="020B0604020202020204" pitchFamily="34" charset="0"/>
                <a:hlinkClick r:id="rId3"/>
              </a:rPr>
              <a:t>http://www.w3schools.com/</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108395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824F5-80CD-259D-030F-216812475BE5}"/>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277D8151-5BB2-DCB6-ADC9-496A6C222F47}"/>
              </a:ext>
            </a:extLst>
          </p:cNvPr>
          <p:cNvSpPr txBox="1"/>
          <p:nvPr/>
        </p:nvSpPr>
        <p:spPr>
          <a:xfrm>
            <a:off x="1769806" y="1494503"/>
            <a:ext cx="7875639" cy="4085734"/>
          </a:xfrm>
          <a:prstGeom prst="rect">
            <a:avLst/>
          </a:prstGeom>
          <a:noFill/>
        </p:spPr>
        <p:txBody>
          <a:bodyPr wrap="square" rtlCol="0">
            <a:spAutoFit/>
          </a:bodyPr>
          <a:lstStyle/>
          <a:p>
            <a:pPr lvl="1">
              <a:lnSpc>
                <a:spcPct val="150000"/>
              </a:lnSpc>
              <a:spcBef>
                <a:spcPts val="920"/>
              </a:spcBef>
              <a:buSzPts val="1400"/>
              <a:tabLst>
                <a:tab pos="669925" algn="l"/>
              </a:tabLst>
            </a:pPr>
            <a:r>
              <a:rPr lang="en-US" b="1" spc="-5">
                <a:latin typeface="Times New Roman" panose="02020603050405020304" pitchFamily="18" charset="0"/>
                <a:ea typeface="Times New Roman" panose="02020603050405020304" pitchFamily="18" charset="0"/>
              </a:rPr>
              <a:t>3</a:t>
            </a:r>
            <a:r>
              <a:rPr lang="en-US" sz="1800" b="1" spc="-5">
                <a:effectLst/>
                <a:latin typeface="Times New Roman" panose="02020603050405020304" pitchFamily="18" charset="0"/>
                <a:ea typeface="Times New Roman" panose="02020603050405020304" pitchFamily="18" charset="0"/>
              </a:rPr>
              <a:t> </a:t>
            </a:r>
            <a:r>
              <a:rPr lang="vi-VN" sz="1800" b="1" spc="-5">
                <a:effectLst/>
                <a:latin typeface="Times New Roman" panose="02020603050405020304" pitchFamily="18" charset="0"/>
                <a:ea typeface="Times New Roman" panose="02020603050405020304" pitchFamily="18" charset="0"/>
              </a:rPr>
              <a:t>Đối tượng ứng dụng </a:t>
            </a:r>
            <a:endParaRPr lang="en-US" sz="1800" b="1" spc="-5">
              <a:effectLst/>
              <a:latin typeface="Times New Roman" panose="02020603050405020304" pitchFamily="18" charset="0"/>
              <a:ea typeface="Times New Roman" panose="02020603050405020304" pitchFamily="18" charset="0"/>
            </a:endParaRPr>
          </a:p>
          <a:p>
            <a:pPr lvl="1">
              <a:lnSpc>
                <a:spcPct val="150000"/>
              </a:lnSpc>
              <a:spcBef>
                <a:spcPts val="920"/>
              </a:spcBef>
              <a:buSzPts val="1400"/>
              <a:tabLst>
                <a:tab pos="669925" algn="l"/>
              </a:tabLst>
            </a:pPr>
            <a:r>
              <a:rPr lang="vi-VN" sz="1800" b="1" spc="-5">
                <a:effectLst/>
                <a:latin typeface="Times New Roman" panose="02020603050405020304" pitchFamily="18" charset="0"/>
                <a:ea typeface="Times New Roman" panose="02020603050405020304" pitchFamily="18" charset="0"/>
              </a:rPr>
              <a:t>Khách hàng: </a:t>
            </a:r>
            <a:endParaRPr lang="en-US" sz="1800" b="1" spc="-5">
              <a:effectLst/>
              <a:latin typeface="Times New Roman" panose="02020603050405020304" pitchFamily="18" charset="0"/>
              <a:ea typeface="Times New Roman" panose="02020603050405020304" pitchFamily="18" charset="0"/>
            </a:endParaRPr>
          </a:p>
          <a:p>
            <a:pPr lvl="1">
              <a:lnSpc>
                <a:spcPct val="150000"/>
              </a:lnSpc>
              <a:spcBef>
                <a:spcPts val="920"/>
              </a:spcBef>
              <a:buSzPts val="1400"/>
              <a:tabLst>
                <a:tab pos="669925" algn="l"/>
              </a:tabLst>
            </a:pPr>
            <a:r>
              <a:rPr lang="vi-VN" sz="1800" spc="-5">
                <a:effectLst/>
                <a:latin typeface="Times New Roman" panose="02020603050405020304" pitchFamily="18" charset="0"/>
                <a:ea typeface="Times New Roman" panose="02020603050405020304" pitchFamily="18" charset="0"/>
              </a:rPr>
              <a:t>Người tiêu dùng toàn quốc có nhu cầu mua sắm thời trang trực tuyến. </a:t>
            </a:r>
            <a:endParaRPr lang="en-US" sz="1800" spc="-5">
              <a:effectLst/>
              <a:latin typeface="Times New Roman" panose="02020603050405020304" pitchFamily="18" charset="0"/>
              <a:ea typeface="Times New Roman" panose="02020603050405020304" pitchFamily="18" charset="0"/>
            </a:endParaRPr>
          </a:p>
          <a:p>
            <a:pPr lvl="1">
              <a:lnSpc>
                <a:spcPct val="150000"/>
              </a:lnSpc>
              <a:spcBef>
                <a:spcPts val="920"/>
              </a:spcBef>
              <a:buSzPts val="1400"/>
              <a:tabLst>
                <a:tab pos="669925" algn="l"/>
              </a:tabLst>
            </a:pPr>
            <a:r>
              <a:rPr lang="vi-VN" sz="1800" b="1" spc="-5">
                <a:effectLst/>
                <a:latin typeface="Times New Roman" panose="02020603050405020304" pitchFamily="18" charset="0"/>
                <a:ea typeface="Times New Roman" panose="02020603050405020304" pitchFamily="18" charset="0"/>
              </a:rPr>
              <a:t>Doanh nghiệp:</a:t>
            </a:r>
            <a:endParaRPr lang="en-US" sz="1800" b="1" spc="-5">
              <a:effectLst/>
              <a:latin typeface="Times New Roman" panose="02020603050405020304" pitchFamily="18" charset="0"/>
              <a:ea typeface="Times New Roman" panose="02020603050405020304" pitchFamily="18" charset="0"/>
            </a:endParaRPr>
          </a:p>
          <a:p>
            <a:pPr lvl="1">
              <a:lnSpc>
                <a:spcPct val="150000"/>
              </a:lnSpc>
              <a:spcBef>
                <a:spcPts val="920"/>
              </a:spcBef>
              <a:buSzPts val="1400"/>
              <a:tabLst>
                <a:tab pos="669925" algn="l"/>
              </a:tabLst>
            </a:pPr>
            <a:r>
              <a:rPr lang="vi-VN" sz="1800" b="1" spc="-5">
                <a:effectLst/>
                <a:latin typeface="Times New Roman" panose="02020603050405020304" pitchFamily="18" charset="0"/>
                <a:ea typeface="Times New Roman" panose="02020603050405020304" pitchFamily="18" charset="0"/>
              </a:rPr>
              <a:t> </a:t>
            </a:r>
            <a:r>
              <a:rPr lang="vi-VN" sz="1800" spc="-5">
                <a:effectLst/>
                <a:latin typeface="Times New Roman" panose="02020603050405020304" pitchFamily="18" charset="0"/>
                <a:ea typeface="Times New Roman" panose="02020603050405020304" pitchFamily="18" charset="0"/>
              </a:rPr>
              <a:t>Các công ty cần đặt hàng thời trang với số lượng lớn. </a:t>
            </a:r>
            <a:endParaRPr lang="en-US" sz="1800" spc="-5">
              <a:effectLst/>
              <a:latin typeface="Times New Roman" panose="02020603050405020304" pitchFamily="18" charset="0"/>
              <a:ea typeface="Times New Roman" panose="02020603050405020304" pitchFamily="18" charset="0"/>
            </a:endParaRPr>
          </a:p>
          <a:p>
            <a:pPr lvl="1">
              <a:lnSpc>
                <a:spcPct val="150000"/>
              </a:lnSpc>
              <a:spcBef>
                <a:spcPts val="920"/>
              </a:spcBef>
              <a:buSzPts val="1400"/>
              <a:tabLst>
                <a:tab pos="669925" algn="l"/>
              </a:tabLst>
            </a:pPr>
            <a:r>
              <a:rPr lang="vi-VN" sz="1800" b="1" spc="-5">
                <a:effectLst/>
                <a:latin typeface="Times New Roman" panose="02020603050405020304" pitchFamily="18" charset="0"/>
                <a:ea typeface="Times New Roman" panose="02020603050405020304" pitchFamily="18" charset="0"/>
              </a:rPr>
              <a:t>Nhân viên và quản lý nội bộ: </a:t>
            </a:r>
            <a:endParaRPr lang="en-US" sz="1800" b="1" spc="-5">
              <a:effectLst/>
              <a:latin typeface="Times New Roman" panose="02020603050405020304" pitchFamily="18" charset="0"/>
              <a:ea typeface="Times New Roman" panose="02020603050405020304" pitchFamily="18" charset="0"/>
            </a:endParaRPr>
          </a:p>
          <a:p>
            <a:pPr lvl="1">
              <a:lnSpc>
                <a:spcPct val="150000"/>
              </a:lnSpc>
              <a:spcBef>
                <a:spcPts val="920"/>
              </a:spcBef>
              <a:buSzPts val="1400"/>
              <a:tabLst>
                <a:tab pos="669925" algn="l"/>
              </a:tabLst>
            </a:pPr>
            <a:r>
              <a:rPr lang="vi-VN" sz="1800" spc="-5">
                <a:effectLst/>
                <a:latin typeface="Times New Roman" panose="02020603050405020304" pitchFamily="18" charset="0"/>
                <a:ea typeface="Times New Roman" panose="02020603050405020304" pitchFamily="18" charset="0"/>
              </a:rPr>
              <a:t>Thực hiện các tác vụ quản lý trên nền tảng.</a:t>
            </a:r>
          </a:p>
          <a:p>
            <a:pPr lvl="1">
              <a:spcBef>
                <a:spcPts val="920"/>
              </a:spcBef>
              <a:buSzPts val="1400"/>
              <a:tabLst>
                <a:tab pos="669925" algn="l"/>
              </a:tabLst>
            </a:pPr>
            <a:endParaRPr lang="vi-VN" sz="1800" b="1" spc="-25">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92187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C627B-A18E-803B-9106-CCDA419ED13D}"/>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7B1AACD2-83F8-D1DD-916B-37F4D2FF57F7}"/>
              </a:ext>
            </a:extLst>
          </p:cNvPr>
          <p:cNvSpPr txBox="1"/>
          <p:nvPr/>
        </p:nvSpPr>
        <p:spPr>
          <a:xfrm>
            <a:off x="1571023" y="947852"/>
            <a:ext cx="7344697" cy="4728474"/>
          </a:xfrm>
          <a:prstGeom prst="rect">
            <a:avLst/>
          </a:prstGeom>
          <a:noFill/>
        </p:spPr>
        <p:txBody>
          <a:bodyPr wrap="square" rtlCol="0">
            <a:spAutoFit/>
          </a:bodyPr>
          <a:lstStyle/>
          <a:p>
            <a:pPr marL="37465" marR="43180" algn="just">
              <a:lnSpc>
                <a:spcPct val="150000"/>
              </a:lnSpc>
              <a:spcBef>
                <a:spcPts val="100"/>
              </a:spcBef>
              <a:tabLst>
                <a:tab pos="448945" algn="l"/>
              </a:tabLst>
            </a:pPr>
            <a:r>
              <a:rPr lang="en-US" b="1">
                <a:latin typeface="Times New Roman" panose="02020603050405020304" pitchFamily="18" charset="0"/>
                <a:cs typeface="Times New Roman" panose="02020603050405020304" pitchFamily="18" charset="0"/>
              </a:rPr>
              <a:t>4 </a:t>
            </a:r>
            <a:r>
              <a:rPr lang="vi-VN" b="1">
                <a:latin typeface="Times New Roman" panose="02020603050405020304" pitchFamily="18" charset="0"/>
                <a:cs typeface="Times New Roman" panose="02020603050405020304" pitchFamily="18" charset="0"/>
              </a:rPr>
              <a:t>Phạm vi nghiên cứu </a:t>
            </a:r>
            <a:endParaRPr lang="en-US" b="1">
              <a:latin typeface="Times New Roman" panose="02020603050405020304" pitchFamily="18" charset="0"/>
              <a:cs typeface="Times New Roman" panose="02020603050405020304" pitchFamily="18" charset="0"/>
            </a:endParaRPr>
          </a:p>
          <a:p>
            <a:pPr marL="37465" marR="43180" algn="just">
              <a:lnSpc>
                <a:spcPct val="150000"/>
              </a:lnSpc>
              <a:spcBef>
                <a:spcPts val="100"/>
              </a:spcBef>
              <a:tabLst>
                <a:tab pos="448945" algn="l"/>
              </a:tabLst>
            </a:pPr>
            <a:r>
              <a:rPr lang="vi-VN" b="1"/>
              <a:t>Về lý thuyết: </a:t>
            </a:r>
            <a:endParaRPr lang="en-US" b="1"/>
          </a:p>
          <a:p>
            <a:pPr marL="323215" marR="43180" indent="-285750" algn="just">
              <a:lnSpc>
                <a:spcPct val="150000"/>
              </a:lnSpc>
              <a:spcBef>
                <a:spcPts val="100"/>
              </a:spcBef>
              <a:buFont typeface="Arial" panose="020B0604020202020204" pitchFamily="34" charset="0"/>
              <a:buChar char="•"/>
              <a:tabLst>
                <a:tab pos="448945" algn="l"/>
              </a:tabLst>
            </a:pPr>
            <a:r>
              <a:rPr lang="vi-VN"/>
              <a:t>Kỹ thuật lập trình web với ASP.NET. </a:t>
            </a:r>
            <a:endParaRPr lang="en-US"/>
          </a:p>
          <a:p>
            <a:pPr marL="323215" marR="43180" indent="-285750" algn="just">
              <a:lnSpc>
                <a:spcPct val="150000"/>
              </a:lnSpc>
              <a:spcBef>
                <a:spcPts val="100"/>
              </a:spcBef>
              <a:buFont typeface="Arial" panose="020B0604020202020204" pitchFamily="34" charset="0"/>
              <a:buChar char="•"/>
              <a:tabLst>
                <a:tab pos="448945" algn="l"/>
              </a:tabLst>
            </a:pPr>
            <a:r>
              <a:rPr lang="vi-VN"/>
              <a:t>Hiểu rõ mô hình Client-Server. </a:t>
            </a:r>
            <a:endParaRPr lang="en-US"/>
          </a:p>
          <a:p>
            <a:pPr marL="323215" marR="43180" indent="-285750" algn="just">
              <a:lnSpc>
                <a:spcPct val="150000"/>
              </a:lnSpc>
              <a:spcBef>
                <a:spcPts val="100"/>
              </a:spcBef>
              <a:buFont typeface="Arial" panose="020B0604020202020204" pitchFamily="34" charset="0"/>
              <a:buChar char="•"/>
              <a:tabLst>
                <a:tab pos="448945" algn="l"/>
              </a:tabLst>
            </a:pPr>
            <a:r>
              <a:rPr lang="vi-VN"/>
              <a:t>Quản trị cơ sở dữ liệu và truy xuất dữ liệu. </a:t>
            </a:r>
            <a:endParaRPr lang="en-US"/>
          </a:p>
          <a:p>
            <a:pPr marL="37465" marR="43180" algn="just">
              <a:lnSpc>
                <a:spcPct val="150000"/>
              </a:lnSpc>
              <a:spcBef>
                <a:spcPts val="100"/>
              </a:spcBef>
              <a:tabLst>
                <a:tab pos="448945" algn="l"/>
              </a:tabLst>
            </a:pPr>
            <a:r>
              <a:rPr lang="vi-VN" b="1"/>
              <a:t>Về lập trình</a:t>
            </a:r>
            <a:r>
              <a:rPr lang="en-US" b="1"/>
              <a:t>:</a:t>
            </a:r>
          </a:p>
          <a:p>
            <a:pPr marL="323215" marR="43180" indent="-285750" algn="just">
              <a:lnSpc>
                <a:spcPct val="150000"/>
              </a:lnSpc>
              <a:spcBef>
                <a:spcPts val="100"/>
              </a:spcBef>
              <a:buFont typeface="Arial" panose="020B0604020202020204" pitchFamily="34" charset="0"/>
              <a:buChar char="•"/>
              <a:tabLst>
                <a:tab pos="448945" algn="l"/>
              </a:tabLst>
            </a:pPr>
            <a:r>
              <a:rPr lang="vi-VN"/>
              <a:t> Ứng dụng ngôn ngữ C#, công nghệ ASP.NET. </a:t>
            </a:r>
            <a:endParaRPr lang="en-US"/>
          </a:p>
          <a:p>
            <a:pPr marL="323215" marR="43180" indent="-285750" algn="just">
              <a:lnSpc>
                <a:spcPct val="150000"/>
              </a:lnSpc>
              <a:spcBef>
                <a:spcPts val="100"/>
              </a:spcBef>
              <a:buFont typeface="Arial" panose="020B0604020202020204" pitchFamily="34" charset="0"/>
              <a:buChar char="•"/>
              <a:tabLst>
                <a:tab pos="448945" algn="l"/>
              </a:tabLst>
            </a:pPr>
            <a:r>
              <a:rPr lang="vi-VN"/>
              <a:t>SQL Server cho quản lý cơ sở dữ liệu. </a:t>
            </a:r>
            <a:endParaRPr lang="en-US"/>
          </a:p>
          <a:p>
            <a:pPr marL="37465" marR="43180" algn="just">
              <a:lnSpc>
                <a:spcPct val="150000"/>
              </a:lnSpc>
              <a:spcBef>
                <a:spcPts val="100"/>
              </a:spcBef>
              <a:tabLst>
                <a:tab pos="448945" algn="l"/>
              </a:tabLst>
            </a:pPr>
            <a:r>
              <a:rPr lang="vi-VN" b="1"/>
              <a:t>Thử nghiệm hoạt động: </a:t>
            </a:r>
            <a:endParaRPr lang="en-US" b="1"/>
          </a:p>
          <a:p>
            <a:pPr marL="323215" marR="43180" indent="-285750" algn="just">
              <a:lnSpc>
                <a:spcPct val="150000"/>
              </a:lnSpc>
              <a:spcBef>
                <a:spcPts val="100"/>
              </a:spcBef>
              <a:buFont typeface="Arial" panose="020B0604020202020204" pitchFamily="34" charset="0"/>
              <a:buChar char="•"/>
              <a:tabLst>
                <a:tab pos="448945" algn="l"/>
              </a:tabLst>
            </a:pPr>
            <a:r>
              <a:rPr lang="vi-VN"/>
              <a:t>Đảm bảo chức năng đầy đủ trong phạm vi một thành phố.</a:t>
            </a:r>
            <a:endParaRPr lang="en-US"/>
          </a:p>
          <a:p>
            <a:pPr marL="323215" marR="43180" indent="-285750" algn="just">
              <a:lnSpc>
                <a:spcPct val="150000"/>
              </a:lnSpc>
              <a:spcBef>
                <a:spcPts val="100"/>
              </a:spcBef>
              <a:buFont typeface="Arial" panose="020B0604020202020204" pitchFamily="34" charset="0"/>
              <a:buChar char="•"/>
              <a:tabLst>
                <a:tab pos="448945" algn="l"/>
              </a:tabLst>
            </a:pPr>
            <a:r>
              <a:rPr lang="vi-VN"/>
              <a:t> Khả năng mở rộng toàn quốc trong tương lai.</a:t>
            </a:r>
          </a:p>
        </p:txBody>
      </p:sp>
    </p:spTree>
    <p:extLst>
      <p:ext uri="{BB962C8B-B14F-4D97-AF65-F5344CB8AC3E}">
        <p14:creationId xmlns:p14="http://schemas.microsoft.com/office/powerpoint/2010/main" val="221666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47D9218F-A697-08C6-9FAD-1B473DB2343C}"/>
              </a:ext>
            </a:extLst>
          </p:cNvPr>
          <p:cNvSpPr txBox="1"/>
          <p:nvPr/>
        </p:nvSpPr>
        <p:spPr>
          <a:xfrm>
            <a:off x="1425678" y="1179870"/>
            <a:ext cx="5486400" cy="400110"/>
          </a:xfrm>
          <a:prstGeom prst="rect">
            <a:avLst/>
          </a:prstGeom>
          <a:noFill/>
        </p:spPr>
        <p:txBody>
          <a:bodyPr wrap="square" rtlCol="0">
            <a:spAutoFit/>
          </a:bodyPr>
          <a:lstStyle/>
          <a:p>
            <a:r>
              <a:rPr lang="en-US" sz="2000" b="1">
                <a:effectLst/>
                <a:latin typeface="Times New Roman" panose="02020603050405020304" pitchFamily="18" charset="0"/>
                <a:ea typeface="Arial" panose="020B0604020202020204" pitchFamily="34" charset="0"/>
                <a:cs typeface="Times New Roman" panose="02020603050405020304" pitchFamily="18" charset="0"/>
              </a:rPr>
              <a:t>5 </a:t>
            </a:r>
            <a:r>
              <a:rPr lang="vi-VN" sz="2000" b="1">
                <a:effectLst/>
                <a:latin typeface="Times New Roman" panose="02020603050405020304" pitchFamily="18" charset="0"/>
                <a:ea typeface="Arial" panose="020B0604020202020204" pitchFamily="34" charset="0"/>
                <a:cs typeface="Times New Roman" panose="02020603050405020304" pitchFamily="18" charset="0"/>
              </a:rPr>
              <a:t>Ý nghĩa lý luận và ý nghĩa thực tiễn của đề tài</a:t>
            </a:r>
            <a:endParaRPr lang="en-US" sz="2000" b="1">
              <a:latin typeface="Times New Roman" panose="02020603050405020304" pitchFamily="18" charset="0"/>
              <a:cs typeface="Times New Roman" panose="02020603050405020304" pitchFamily="18" charset="0"/>
            </a:endParaRPr>
          </a:p>
        </p:txBody>
      </p:sp>
      <p:sp>
        <p:nvSpPr>
          <p:cNvPr id="3" name="Hộp Văn bản 2">
            <a:extLst>
              <a:ext uri="{FF2B5EF4-FFF2-40B4-BE49-F238E27FC236}">
                <a16:creationId xmlns:a16="http://schemas.microsoft.com/office/drawing/2014/main" id="{FB527749-47C9-1F28-F39E-F6781E4AE209}"/>
              </a:ext>
            </a:extLst>
          </p:cNvPr>
          <p:cNvSpPr txBox="1"/>
          <p:nvPr/>
        </p:nvSpPr>
        <p:spPr>
          <a:xfrm>
            <a:off x="1740311" y="1887794"/>
            <a:ext cx="8790038" cy="3241913"/>
          </a:xfrm>
          <a:prstGeom prst="rect">
            <a:avLst/>
          </a:prstGeom>
          <a:noFill/>
        </p:spPr>
        <p:txBody>
          <a:bodyPr wrap="square" rtlCol="0">
            <a:spAutoFit/>
          </a:bodyPr>
          <a:lstStyle/>
          <a:p>
            <a:pPr>
              <a:lnSpc>
                <a:spcPct val="150000"/>
              </a:lnSpc>
              <a:spcAft>
                <a:spcPts val="800"/>
              </a:spcAft>
            </a:pPr>
            <a:r>
              <a:rPr lang="vi-VN" sz="1800">
                <a:effectLst/>
                <a:latin typeface="Arial" panose="020B0604020202020204" pitchFamily="34" charset="0"/>
                <a:ea typeface="Arial" panose="020B0604020202020204" pitchFamily="34" charset="0"/>
                <a:cs typeface="Arial" panose="020B0604020202020204" pitchFamily="34" charset="0"/>
              </a:rPr>
              <a:t>Hệ thống là một chương trình phần mềm giúp cho các doanh nghiệp hay các chủ cửa hàng giới thiệu và bán sản phẩm của mình tới người tiêu dùng một cách nhanh nhất thông qua trang web bán quần áo thời trang. Và thông qua trang web này người dùng có thể tiếp cận mặt hàng chỉ với những thao tác đơn giản trên máy có nối mạng Internet bạn sẽ có tận tay những gì mình cần mà không phải mất nhiều thời gian </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r>
              <a:rPr lang="vi-VN" sz="1800">
                <a:effectLst/>
                <a:latin typeface="Arial" panose="020B0604020202020204" pitchFamily="34" charset="0"/>
                <a:ea typeface="Arial" panose="020B0604020202020204" pitchFamily="34" charset="0"/>
              </a:rPr>
              <a:t>Ứng dụng đề tài vào việc tối ưu hóa các chương trình quản lý sản phẩm trong các cửa hàng.</a:t>
            </a:r>
            <a:endParaRPr lang="en-US"/>
          </a:p>
        </p:txBody>
      </p:sp>
    </p:spTree>
    <p:extLst>
      <p:ext uri="{BB962C8B-B14F-4D97-AF65-F5344CB8AC3E}">
        <p14:creationId xmlns:p14="http://schemas.microsoft.com/office/powerpoint/2010/main" val="287003302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Hữu cơ">
  <a:themeElements>
    <a:clrScheme name="Hữu cơ">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Hữu cơ">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ữu cơ">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Hữu cơ">
  <a:themeElements>
    <a:clrScheme name="Hữu cơ">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Hữu cơ">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ữu cơ">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6E02EE8D330E448838EE252E60627A" ma:contentTypeVersion="5" ma:contentTypeDescription="Create a new document." ma:contentTypeScope="" ma:versionID="c354393b7c48d5a200fe148a52ee4256">
  <xsd:schema xmlns:xsd="http://www.w3.org/2001/XMLSchema" xmlns:xs="http://www.w3.org/2001/XMLSchema" xmlns:p="http://schemas.microsoft.com/office/2006/metadata/properties" xmlns:ns3="25f7dd01-3572-4349-90c3-9a4df797379d" targetNamespace="http://schemas.microsoft.com/office/2006/metadata/properties" ma:root="true" ma:fieldsID="a4474736e697586f9ae094427507838d" ns3:_="">
    <xsd:import namespace="25f7dd01-3572-4349-90c3-9a4df797379d"/>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f7dd01-3572-4349-90c3-9a4df797379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678F7A-0794-4B37-B691-6C3B00408B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f7dd01-3572-4349-90c3-9a4df79737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9D3AEE-9E88-4F6C-8544-B028ED77DCC8}">
  <ds:schemaRefs>
    <ds:schemaRef ds:uri="http://schemas.microsoft.com/office/infopath/2007/PartnerControls"/>
    <ds:schemaRef ds:uri="http://schemas.openxmlformats.org/package/2006/metadata/core-properties"/>
    <ds:schemaRef ds:uri="http://purl.org/dc/terms/"/>
    <ds:schemaRef ds:uri="http://schemas.microsoft.com/office/2006/metadata/properties"/>
    <ds:schemaRef ds:uri="http://schemas.microsoft.com/office/2006/documentManagement/types"/>
    <ds:schemaRef ds:uri="http://purl.org/dc/elements/1.1/"/>
    <ds:schemaRef ds:uri="http://purl.org/dc/dcmitype/"/>
    <ds:schemaRef ds:uri="25f7dd01-3572-4349-90c3-9a4df797379d"/>
    <ds:schemaRef ds:uri="http://www.w3.org/XML/1998/namespace"/>
  </ds:schemaRefs>
</ds:datastoreItem>
</file>

<file path=customXml/itemProps3.xml><?xml version="1.0" encoding="utf-8"?>
<ds:datastoreItem xmlns:ds="http://schemas.openxmlformats.org/officeDocument/2006/customXml" ds:itemID="{4EB550E3-281C-429E-B2C7-483A7B934B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1032</TotalTime>
  <Words>3289</Words>
  <Application>Microsoft Office PowerPoint</Application>
  <PresentationFormat>Widescreen</PresentationFormat>
  <Paragraphs>231</Paragraphs>
  <Slides>64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64</vt:i4>
      </vt:variant>
    </vt:vector>
  </HeadingPairs>
  <TitlesOfParts>
    <vt:vector size="71" baseType="lpstr">
      <vt:lpstr>Aptos</vt:lpstr>
      <vt:lpstr>Arial</vt:lpstr>
      <vt:lpstr>Garamond</vt:lpstr>
      <vt:lpstr>Times New Roman</vt:lpstr>
      <vt:lpstr>Wingdings</vt:lpstr>
      <vt:lpstr>1_Hữu cơ</vt:lpstr>
      <vt:lpstr>Hữu cơ</vt:lpstr>
      <vt:lpstr>ĐỒ ÁN MÔN LẬP TRÌNH C#</vt:lpstr>
      <vt:lpstr>PowerPoint Presentation</vt:lpstr>
      <vt:lpstr>   CHƯƠNG 1: TỔNG QUAN  CHƯƠNG II:PHÂN TÍCH THIẾT KẾ HỆ THỐNG     CHƯƠNG III: GIAO DIỆN DEMO WEBSITE  CHƯƠNG 4:TỔNG KẾT </vt:lpstr>
      <vt:lpstr>CHƯƠNG  1 TỔNG QUAN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II:PHÂN TÍCH THIẾT KẾ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Vũ Văn Tài</dc:creator>
  <cp:lastModifiedBy>Trí Minh</cp:lastModifiedBy>
  <cp:revision>9</cp:revision>
  <dcterms:created xsi:type="dcterms:W3CDTF">2024-12-05T12:23:30Z</dcterms:created>
  <dcterms:modified xsi:type="dcterms:W3CDTF">2024-12-18T07:06:37Z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0x0101004E6E02EE8D330E448838EE252E60627A</vt:lpwstr>
  </property>
</Properties>
</file>